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Alice" panose="020B0604020202020204" charset="0"/>
      <p:regular r:id="rId11"/>
    </p:embeddedFont>
    <p:embeddedFont>
      <p:font typeface="Lora" pitchFamily="2" charset="0"/>
      <p:regular r:id="rId12"/>
    </p:embeddedFont>
    <p:embeddedFont>
      <p:font typeface="Lora Bold"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2" d="100"/>
          <a:sy n="42" d="100"/>
        </p:scale>
        <p:origin x="20"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1F2DE"/>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B5F39"/>
            </a:solidFill>
          </p:spPr>
        </p:sp>
      </p:grpSp>
      <p:grpSp>
        <p:nvGrpSpPr>
          <p:cNvPr id="6" name="Group 6"/>
          <p:cNvGrpSpPr/>
          <p:nvPr/>
        </p:nvGrpSpPr>
        <p:grpSpPr>
          <a:xfrm>
            <a:off x="16049019" y="9686925"/>
            <a:ext cx="2153256" cy="514350"/>
            <a:chOff x="0" y="0"/>
            <a:chExt cx="2871008" cy="685800"/>
          </a:xfrm>
        </p:grpSpPr>
        <p:sp>
          <p:nvSpPr>
            <p:cNvPr id="7" name="Freeform 7" descr="preencoded.png">
              <a:hlinkClick r:id="rId2"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blipFill>
              <a:blip r:embed="rId3"/>
              <a:stretch>
                <a:fillRect r="-1"/>
              </a:stretch>
            </a:blipFill>
          </p:spPr>
        </p:sp>
      </p:grpSp>
      <p:grpSp>
        <p:nvGrpSpPr>
          <p:cNvPr id="8" name="Group 8"/>
          <p:cNvGrpSpPr/>
          <p:nvPr/>
        </p:nvGrpSpPr>
        <p:grpSpPr>
          <a:xfrm>
            <a:off x="0" y="0"/>
            <a:ext cx="18288000" cy="10287000"/>
            <a:chOff x="0" y="0"/>
            <a:chExt cx="24384000" cy="13716000"/>
          </a:xfrm>
        </p:grpSpPr>
        <p:sp>
          <p:nvSpPr>
            <p:cNvPr id="9" name="Freeform 9"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4"/>
              <a:stretch>
                <a:fillRect/>
              </a:stretch>
            </a:blipFill>
          </p:spPr>
        </p:sp>
      </p:grpSp>
      <p:grpSp>
        <p:nvGrpSpPr>
          <p:cNvPr id="10" name="Group 10"/>
          <p:cNvGrpSpPr/>
          <p:nvPr/>
        </p:nvGrpSpPr>
        <p:grpSpPr>
          <a:xfrm>
            <a:off x="0" y="0"/>
            <a:ext cx="18288000" cy="10287000"/>
            <a:chOff x="0" y="0"/>
            <a:chExt cx="24384000" cy="13716000"/>
          </a:xfrm>
        </p:grpSpPr>
        <p:sp>
          <p:nvSpPr>
            <p:cNvPr id="11" name="Freeform 11"/>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B5F39">
                <a:alpha val="63922"/>
              </a:srgbClr>
            </a:solidFill>
          </p:spPr>
        </p:sp>
      </p:grpSp>
      <p:sp>
        <p:nvSpPr>
          <p:cNvPr id="12" name="TextBox 12"/>
          <p:cNvSpPr txBox="1"/>
          <p:nvPr/>
        </p:nvSpPr>
        <p:spPr>
          <a:xfrm>
            <a:off x="1342541" y="3605212"/>
            <a:ext cx="15916759" cy="1538288"/>
          </a:xfrm>
          <a:prstGeom prst="rect">
            <a:avLst/>
          </a:prstGeom>
        </p:spPr>
        <p:txBody>
          <a:bodyPr lIns="0" tIns="0" rIns="0" bIns="0" rtlCol="0" anchor="t">
            <a:spAutoFit/>
          </a:bodyPr>
          <a:lstStyle/>
          <a:p>
            <a:pPr algn="ctr">
              <a:lnSpc>
                <a:spcPts val="12187"/>
              </a:lnSpc>
            </a:pPr>
            <a:r>
              <a:rPr lang="en-US" sz="9750">
                <a:solidFill>
                  <a:srgbClr val="FFFFFF"/>
                </a:solidFill>
                <a:latin typeface="Alice"/>
                <a:ea typeface="Alice"/>
                <a:cs typeface="Alice"/>
                <a:sym typeface="Alice"/>
              </a:rPr>
              <a:t>Encrypted File Storage App</a:t>
            </a:r>
          </a:p>
        </p:txBody>
      </p:sp>
      <p:sp>
        <p:nvSpPr>
          <p:cNvPr id="13" name="TextBox 13"/>
          <p:cNvSpPr txBox="1"/>
          <p:nvPr/>
        </p:nvSpPr>
        <p:spPr>
          <a:xfrm>
            <a:off x="4507587" y="5994098"/>
            <a:ext cx="9272827" cy="609600"/>
          </a:xfrm>
          <a:prstGeom prst="rect">
            <a:avLst/>
          </a:prstGeom>
        </p:spPr>
        <p:txBody>
          <a:bodyPr lIns="0" tIns="0" rIns="0" bIns="0" rtlCol="0" anchor="t">
            <a:spAutoFit/>
          </a:bodyPr>
          <a:lstStyle/>
          <a:p>
            <a:pPr algn="ctr">
              <a:lnSpc>
                <a:spcPts val="4875"/>
              </a:lnSpc>
            </a:pPr>
            <a:r>
              <a:rPr lang="en-US" sz="3875">
                <a:solidFill>
                  <a:srgbClr val="FAF9F4"/>
                </a:solidFill>
                <a:latin typeface="Alice"/>
                <a:ea typeface="Alice"/>
                <a:cs typeface="Alice"/>
                <a:sym typeface="Alice"/>
              </a:rPr>
              <a:t>Secure Your Files with AES Encryption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1F2DE"/>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CFBF8"/>
            </a:solidFill>
          </p:spPr>
        </p:sp>
      </p:grpSp>
      <p:sp>
        <p:nvSpPr>
          <p:cNvPr id="6" name="TextBox 6"/>
          <p:cNvSpPr txBox="1"/>
          <p:nvPr/>
        </p:nvSpPr>
        <p:spPr>
          <a:xfrm>
            <a:off x="6042869" y="2335263"/>
            <a:ext cx="6202264" cy="803673"/>
          </a:xfrm>
          <a:prstGeom prst="rect">
            <a:avLst/>
          </a:prstGeom>
        </p:spPr>
        <p:txBody>
          <a:bodyPr lIns="0" tIns="0" rIns="0" bIns="0" rtlCol="0" anchor="t">
            <a:spAutoFit/>
          </a:bodyPr>
          <a:lstStyle/>
          <a:p>
            <a:pPr algn="ctr">
              <a:lnSpc>
                <a:spcPts val="6062"/>
              </a:lnSpc>
            </a:pPr>
            <a:r>
              <a:rPr lang="en-US" sz="4875">
                <a:solidFill>
                  <a:srgbClr val="233E32"/>
                </a:solidFill>
                <a:latin typeface="Alice"/>
                <a:ea typeface="Alice"/>
                <a:cs typeface="Alice"/>
                <a:sym typeface="Alice"/>
              </a:rPr>
              <a:t>Project Overview</a:t>
            </a:r>
          </a:p>
        </p:txBody>
      </p:sp>
      <p:grpSp>
        <p:nvGrpSpPr>
          <p:cNvPr id="7" name="Group 7"/>
          <p:cNvGrpSpPr/>
          <p:nvPr/>
        </p:nvGrpSpPr>
        <p:grpSpPr>
          <a:xfrm>
            <a:off x="992238" y="3634979"/>
            <a:ext cx="5269111" cy="3215282"/>
            <a:chOff x="0" y="0"/>
            <a:chExt cx="7025482" cy="4287043"/>
          </a:xfrm>
        </p:grpSpPr>
        <p:sp>
          <p:nvSpPr>
            <p:cNvPr id="8" name="Freeform 8"/>
            <p:cNvSpPr/>
            <p:nvPr/>
          </p:nvSpPr>
          <p:spPr>
            <a:xfrm>
              <a:off x="0" y="0"/>
              <a:ext cx="7025513" cy="4287139"/>
            </a:xfrm>
            <a:custGeom>
              <a:avLst/>
              <a:gdLst/>
              <a:ahLst/>
              <a:cxnLst/>
              <a:rect l="l" t="t" r="r" b="b"/>
              <a:pathLst>
                <a:path w="7025513" h="4287139">
                  <a:moveTo>
                    <a:pt x="0" y="49657"/>
                  </a:moveTo>
                  <a:cubicBezTo>
                    <a:pt x="0" y="22225"/>
                    <a:pt x="22225" y="0"/>
                    <a:pt x="49657" y="0"/>
                  </a:cubicBezTo>
                  <a:lnTo>
                    <a:pt x="6975856" y="0"/>
                  </a:lnTo>
                  <a:cubicBezTo>
                    <a:pt x="7003288" y="0"/>
                    <a:pt x="7025513" y="22225"/>
                    <a:pt x="7025513" y="49657"/>
                  </a:cubicBezTo>
                  <a:lnTo>
                    <a:pt x="7025513" y="4237482"/>
                  </a:lnTo>
                  <a:cubicBezTo>
                    <a:pt x="7025513" y="4264914"/>
                    <a:pt x="7003288" y="4287139"/>
                    <a:pt x="6975856" y="4287139"/>
                  </a:cubicBezTo>
                  <a:lnTo>
                    <a:pt x="49657" y="4287139"/>
                  </a:lnTo>
                  <a:cubicBezTo>
                    <a:pt x="22225" y="4287139"/>
                    <a:pt x="0" y="4264914"/>
                    <a:pt x="0" y="4237482"/>
                  </a:cubicBezTo>
                  <a:close/>
                </a:path>
              </a:pathLst>
            </a:custGeom>
            <a:solidFill>
              <a:srgbClr val="F0EDE6"/>
            </a:solidFill>
          </p:spPr>
        </p:sp>
      </p:grpSp>
      <p:grpSp>
        <p:nvGrpSpPr>
          <p:cNvPr id="9" name="Group 9"/>
          <p:cNvGrpSpPr/>
          <p:nvPr/>
        </p:nvGrpSpPr>
        <p:grpSpPr>
          <a:xfrm>
            <a:off x="1240185" y="3882926"/>
            <a:ext cx="744141" cy="744141"/>
            <a:chOff x="0" y="0"/>
            <a:chExt cx="992188" cy="992188"/>
          </a:xfrm>
        </p:grpSpPr>
        <p:sp>
          <p:nvSpPr>
            <p:cNvPr id="10" name="Freeform 10"/>
            <p:cNvSpPr/>
            <p:nvPr/>
          </p:nvSpPr>
          <p:spPr>
            <a:xfrm>
              <a:off x="0" y="0"/>
              <a:ext cx="992251" cy="992251"/>
            </a:xfrm>
            <a:custGeom>
              <a:avLst/>
              <a:gdLst/>
              <a:ahLst/>
              <a:cxnLst/>
              <a:rect l="l" t="t" r="r" b="b"/>
              <a:pathLst>
                <a:path w="992251" h="992251">
                  <a:moveTo>
                    <a:pt x="0" y="496062"/>
                  </a:moveTo>
                  <a:cubicBezTo>
                    <a:pt x="0" y="222123"/>
                    <a:pt x="222123" y="0"/>
                    <a:pt x="496062" y="0"/>
                  </a:cubicBezTo>
                  <a:cubicBezTo>
                    <a:pt x="770001" y="0"/>
                    <a:pt x="992251" y="222123"/>
                    <a:pt x="992251" y="496062"/>
                  </a:cubicBezTo>
                  <a:cubicBezTo>
                    <a:pt x="992251" y="770001"/>
                    <a:pt x="770128" y="992251"/>
                    <a:pt x="496062" y="992251"/>
                  </a:cubicBezTo>
                  <a:cubicBezTo>
                    <a:pt x="221996" y="992251"/>
                    <a:pt x="0" y="770128"/>
                    <a:pt x="0" y="496062"/>
                  </a:cubicBezTo>
                  <a:close/>
                </a:path>
              </a:pathLst>
            </a:custGeom>
            <a:solidFill>
              <a:srgbClr val="1B5F39"/>
            </a:solidFill>
          </p:spPr>
        </p:sp>
      </p:grpSp>
      <p:grpSp>
        <p:nvGrpSpPr>
          <p:cNvPr id="11" name="Group 11"/>
          <p:cNvGrpSpPr/>
          <p:nvPr/>
        </p:nvGrpSpPr>
        <p:grpSpPr>
          <a:xfrm>
            <a:off x="1444824" y="4045595"/>
            <a:ext cx="334864" cy="418654"/>
            <a:chOff x="0" y="0"/>
            <a:chExt cx="446485" cy="558205"/>
          </a:xfrm>
        </p:grpSpPr>
        <p:sp>
          <p:nvSpPr>
            <p:cNvPr id="12" name="Freeform 12" descr="preencoded.png"/>
            <p:cNvSpPr/>
            <p:nvPr/>
          </p:nvSpPr>
          <p:spPr>
            <a:xfrm>
              <a:off x="0" y="0"/>
              <a:ext cx="446532" cy="558165"/>
            </a:xfrm>
            <a:custGeom>
              <a:avLst/>
              <a:gdLst/>
              <a:ahLst/>
              <a:cxnLst/>
              <a:rect l="l" t="t" r="r" b="b"/>
              <a:pathLst>
                <a:path w="446532" h="558165">
                  <a:moveTo>
                    <a:pt x="0" y="0"/>
                  </a:moveTo>
                  <a:lnTo>
                    <a:pt x="446532" y="0"/>
                  </a:lnTo>
                  <a:lnTo>
                    <a:pt x="446532" y="558165"/>
                  </a:lnTo>
                  <a:lnTo>
                    <a:pt x="0" y="558165"/>
                  </a:lnTo>
                  <a:lnTo>
                    <a:pt x="0" y="0"/>
                  </a:lnTo>
                  <a:close/>
                </a:path>
              </a:pathLst>
            </a:custGeom>
            <a:blipFill>
              <a:blip r:embed="rId2"/>
              <a:stretch>
                <a:fillRect t="-276" r="10" b="-284"/>
              </a:stretch>
            </a:blipFill>
          </p:spPr>
        </p:sp>
      </p:grpSp>
      <p:sp>
        <p:nvSpPr>
          <p:cNvPr id="13" name="TextBox 13"/>
          <p:cNvSpPr txBox="1"/>
          <p:nvPr/>
        </p:nvSpPr>
        <p:spPr>
          <a:xfrm>
            <a:off x="1240185" y="4865489"/>
            <a:ext cx="3101131" cy="397223"/>
          </a:xfrm>
          <a:prstGeom prst="rect">
            <a:avLst/>
          </a:prstGeom>
        </p:spPr>
        <p:txBody>
          <a:bodyPr lIns="0" tIns="0" rIns="0" bIns="0" rtlCol="0" anchor="t">
            <a:spAutoFit/>
          </a:bodyPr>
          <a:lstStyle/>
          <a:p>
            <a:pPr algn="l">
              <a:lnSpc>
                <a:spcPts val="2999"/>
              </a:lnSpc>
            </a:pPr>
            <a:r>
              <a:rPr lang="en-US" sz="2437">
                <a:solidFill>
                  <a:srgbClr val="2C2821"/>
                </a:solidFill>
                <a:latin typeface="Alice"/>
                <a:ea typeface="Alice"/>
                <a:cs typeface="Alice"/>
                <a:sym typeface="Alice"/>
              </a:rPr>
              <a:t>Robust Security</a:t>
            </a:r>
          </a:p>
        </p:txBody>
      </p:sp>
      <p:sp>
        <p:nvSpPr>
          <p:cNvPr id="14" name="TextBox 14"/>
          <p:cNvSpPr txBox="1"/>
          <p:nvPr/>
        </p:nvSpPr>
        <p:spPr>
          <a:xfrm>
            <a:off x="1240185" y="5335340"/>
            <a:ext cx="4773216" cy="1266974"/>
          </a:xfrm>
          <a:prstGeom prst="rect">
            <a:avLst/>
          </a:prstGeom>
        </p:spPr>
        <p:txBody>
          <a:bodyPr lIns="0" tIns="0" rIns="0" bIns="0" rtlCol="0" anchor="t">
            <a:spAutoFit/>
          </a:bodyPr>
          <a:lstStyle/>
          <a:p>
            <a:pPr algn="l">
              <a:lnSpc>
                <a:spcPts val="3125"/>
              </a:lnSpc>
            </a:pPr>
            <a:r>
              <a:rPr lang="en-US" sz="1937">
                <a:solidFill>
                  <a:srgbClr val="2C2821"/>
                </a:solidFill>
                <a:latin typeface="Lora"/>
                <a:ea typeface="Lora"/>
                <a:cs typeface="Lora"/>
                <a:sym typeface="Lora"/>
              </a:rPr>
              <a:t>Utilizes industry-standard AES encryption for maximum data protection.</a:t>
            </a:r>
          </a:p>
        </p:txBody>
      </p:sp>
      <p:grpSp>
        <p:nvGrpSpPr>
          <p:cNvPr id="15" name="Group 15"/>
          <p:cNvGrpSpPr/>
          <p:nvPr/>
        </p:nvGrpSpPr>
        <p:grpSpPr>
          <a:xfrm>
            <a:off x="6509296" y="3634979"/>
            <a:ext cx="5269260" cy="3215282"/>
            <a:chOff x="0" y="0"/>
            <a:chExt cx="7025680" cy="4287043"/>
          </a:xfrm>
        </p:grpSpPr>
        <p:sp>
          <p:nvSpPr>
            <p:cNvPr id="16" name="Freeform 16"/>
            <p:cNvSpPr/>
            <p:nvPr/>
          </p:nvSpPr>
          <p:spPr>
            <a:xfrm>
              <a:off x="0" y="0"/>
              <a:ext cx="7025767" cy="4287139"/>
            </a:xfrm>
            <a:custGeom>
              <a:avLst/>
              <a:gdLst/>
              <a:ahLst/>
              <a:cxnLst/>
              <a:rect l="l" t="t" r="r" b="b"/>
              <a:pathLst>
                <a:path w="7025767" h="4287139">
                  <a:moveTo>
                    <a:pt x="0" y="49657"/>
                  </a:moveTo>
                  <a:cubicBezTo>
                    <a:pt x="0" y="22225"/>
                    <a:pt x="22225" y="0"/>
                    <a:pt x="49657" y="0"/>
                  </a:cubicBezTo>
                  <a:lnTo>
                    <a:pt x="6976110" y="0"/>
                  </a:lnTo>
                  <a:cubicBezTo>
                    <a:pt x="7003542" y="0"/>
                    <a:pt x="7025767" y="22225"/>
                    <a:pt x="7025767" y="49657"/>
                  </a:cubicBezTo>
                  <a:lnTo>
                    <a:pt x="7025767" y="4237482"/>
                  </a:lnTo>
                  <a:cubicBezTo>
                    <a:pt x="7025767" y="4264914"/>
                    <a:pt x="7003542" y="4287139"/>
                    <a:pt x="6976110" y="4287139"/>
                  </a:cubicBezTo>
                  <a:lnTo>
                    <a:pt x="49657" y="4287139"/>
                  </a:lnTo>
                  <a:cubicBezTo>
                    <a:pt x="22225" y="4287139"/>
                    <a:pt x="0" y="4264914"/>
                    <a:pt x="0" y="4237482"/>
                  </a:cubicBezTo>
                  <a:close/>
                </a:path>
              </a:pathLst>
            </a:custGeom>
            <a:solidFill>
              <a:srgbClr val="F0EDE6"/>
            </a:solidFill>
          </p:spPr>
        </p:sp>
      </p:grpSp>
      <p:grpSp>
        <p:nvGrpSpPr>
          <p:cNvPr id="17" name="Group 17"/>
          <p:cNvGrpSpPr/>
          <p:nvPr/>
        </p:nvGrpSpPr>
        <p:grpSpPr>
          <a:xfrm>
            <a:off x="6757244" y="3882926"/>
            <a:ext cx="744141" cy="744141"/>
            <a:chOff x="0" y="0"/>
            <a:chExt cx="992188" cy="992188"/>
          </a:xfrm>
        </p:grpSpPr>
        <p:sp>
          <p:nvSpPr>
            <p:cNvPr id="18" name="Freeform 18"/>
            <p:cNvSpPr/>
            <p:nvPr/>
          </p:nvSpPr>
          <p:spPr>
            <a:xfrm>
              <a:off x="0" y="0"/>
              <a:ext cx="992251" cy="992251"/>
            </a:xfrm>
            <a:custGeom>
              <a:avLst/>
              <a:gdLst/>
              <a:ahLst/>
              <a:cxnLst/>
              <a:rect l="l" t="t" r="r" b="b"/>
              <a:pathLst>
                <a:path w="992251" h="992251">
                  <a:moveTo>
                    <a:pt x="0" y="496062"/>
                  </a:moveTo>
                  <a:cubicBezTo>
                    <a:pt x="0" y="222123"/>
                    <a:pt x="222123" y="0"/>
                    <a:pt x="496062" y="0"/>
                  </a:cubicBezTo>
                  <a:cubicBezTo>
                    <a:pt x="770001" y="0"/>
                    <a:pt x="992251" y="222123"/>
                    <a:pt x="992251" y="496062"/>
                  </a:cubicBezTo>
                  <a:cubicBezTo>
                    <a:pt x="992251" y="770001"/>
                    <a:pt x="770128" y="992251"/>
                    <a:pt x="496062" y="992251"/>
                  </a:cubicBezTo>
                  <a:cubicBezTo>
                    <a:pt x="221996" y="992251"/>
                    <a:pt x="0" y="770128"/>
                    <a:pt x="0" y="496062"/>
                  </a:cubicBezTo>
                  <a:close/>
                </a:path>
              </a:pathLst>
            </a:custGeom>
            <a:solidFill>
              <a:srgbClr val="1B5F39"/>
            </a:solidFill>
          </p:spPr>
        </p:sp>
      </p:grpSp>
      <p:grpSp>
        <p:nvGrpSpPr>
          <p:cNvPr id="19" name="Group 19"/>
          <p:cNvGrpSpPr/>
          <p:nvPr/>
        </p:nvGrpSpPr>
        <p:grpSpPr>
          <a:xfrm>
            <a:off x="6961882" y="4045595"/>
            <a:ext cx="334864" cy="418654"/>
            <a:chOff x="0" y="0"/>
            <a:chExt cx="446485" cy="558205"/>
          </a:xfrm>
        </p:grpSpPr>
        <p:sp>
          <p:nvSpPr>
            <p:cNvPr id="20" name="Freeform 20" descr="preencoded.png"/>
            <p:cNvSpPr/>
            <p:nvPr/>
          </p:nvSpPr>
          <p:spPr>
            <a:xfrm>
              <a:off x="0" y="0"/>
              <a:ext cx="446532" cy="558165"/>
            </a:xfrm>
            <a:custGeom>
              <a:avLst/>
              <a:gdLst/>
              <a:ahLst/>
              <a:cxnLst/>
              <a:rect l="l" t="t" r="r" b="b"/>
              <a:pathLst>
                <a:path w="446532" h="558165">
                  <a:moveTo>
                    <a:pt x="0" y="0"/>
                  </a:moveTo>
                  <a:lnTo>
                    <a:pt x="446532" y="0"/>
                  </a:lnTo>
                  <a:lnTo>
                    <a:pt x="446532" y="558165"/>
                  </a:lnTo>
                  <a:lnTo>
                    <a:pt x="0" y="558165"/>
                  </a:lnTo>
                  <a:lnTo>
                    <a:pt x="0" y="0"/>
                  </a:lnTo>
                  <a:close/>
                </a:path>
              </a:pathLst>
            </a:custGeom>
            <a:blipFill>
              <a:blip r:embed="rId3"/>
              <a:stretch>
                <a:fillRect t="-276" r="10" b="-284"/>
              </a:stretch>
            </a:blipFill>
          </p:spPr>
        </p:sp>
      </p:grpSp>
      <p:sp>
        <p:nvSpPr>
          <p:cNvPr id="21" name="TextBox 21"/>
          <p:cNvSpPr txBox="1"/>
          <p:nvPr/>
        </p:nvSpPr>
        <p:spPr>
          <a:xfrm>
            <a:off x="6757244" y="4865489"/>
            <a:ext cx="3101131" cy="397223"/>
          </a:xfrm>
          <a:prstGeom prst="rect">
            <a:avLst/>
          </a:prstGeom>
        </p:spPr>
        <p:txBody>
          <a:bodyPr lIns="0" tIns="0" rIns="0" bIns="0" rtlCol="0" anchor="t">
            <a:spAutoFit/>
          </a:bodyPr>
          <a:lstStyle/>
          <a:p>
            <a:pPr algn="l">
              <a:lnSpc>
                <a:spcPts val="2999"/>
              </a:lnSpc>
            </a:pPr>
            <a:r>
              <a:rPr lang="en-US" sz="2437">
                <a:solidFill>
                  <a:srgbClr val="2C2821"/>
                </a:solidFill>
                <a:latin typeface="Alice"/>
                <a:ea typeface="Alice"/>
                <a:cs typeface="Alice"/>
                <a:sym typeface="Alice"/>
              </a:rPr>
              <a:t>Secure Storage</a:t>
            </a:r>
          </a:p>
        </p:txBody>
      </p:sp>
      <p:sp>
        <p:nvSpPr>
          <p:cNvPr id="22" name="TextBox 22"/>
          <p:cNvSpPr txBox="1"/>
          <p:nvPr/>
        </p:nvSpPr>
        <p:spPr>
          <a:xfrm>
            <a:off x="6757244" y="5335340"/>
            <a:ext cx="4773365" cy="870049"/>
          </a:xfrm>
          <a:prstGeom prst="rect">
            <a:avLst/>
          </a:prstGeom>
        </p:spPr>
        <p:txBody>
          <a:bodyPr lIns="0" tIns="0" rIns="0" bIns="0" rtlCol="0" anchor="t">
            <a:spAutoFit/>
          </a:bodyPr>
          <a:lstStyle/>
          <a:p>
            <a:pPr algn="l">
              <a:lnSpc>
                <a:spcPts val="3125"/>
              </a:lnSpc>
            </a:pPr>
            <a:r>
              <a:rPr lang="en-US" sz="1937">
                <a:solidFill>
                  <a:srgbClr val="2C2821"/>
                </a:solidFill>
                <a:latin typeface="Lora"/>
                <a:ea typeface="Lora"/>
                <a:cs typeface="Lora"/>
                <a:sym typeface="Lora"/>
              </a:rPr>
              <a:t>Encrypts and securely stores sensitive files locally.</a:t>
            </a:r>
          </a:p>
        </p:txBody>
      </p:sp>
      <p:grpSp>
        <p:nvGrpSpPr>
          <p:cNvPr id="23" name="Group 23"/>
          <p:cNvGrpSpPr/>
          <p:nvPr/>
        </p:nvGrpSpPr>
        <p:grpSpPr>
          <a:xfrm>
            <a:off x="12026504" y="3634979"/>
            <a:ext cx="5269111" cy="3215282"/>
            <a:chOff x="0" y="0"/>
            <a:chExt cx="7025482" cy="4287043"/>
          </a:xfrm>
        </p:grpSpPr>
        <p:sp>
          <p:nvSpPr>
            <p:cNvPr id="24" name="Freeform 24"/>
            <p:cNvSpPr/>
            <p:nvPr/>
          </p:nvSpPr>
          <p:spPr>
            <a:xfrm>
              <a:off x="0" y="0"/>
              <a:ext cx="7025513" cy="4287139"/>
            </a:xfrm>
            <a:custGeom>
              <a:avLst/>
              <a:gdLst/>
              <a:ahLst/>
              <a:cxnLst/>
              <a:rect l="l" t="t" r="r" b="b"/>
              <a:pathLst>
                <a:path w="7025513" h="4287139">
                  <a:moveTo>
                    <a:pt x="0" y="49657"/>
                  </a:moveTo>
                  <a:cubicBezTo>
                    <a:pt x="0" y="22225"/>
                    <a:pt x="22225" y="0"/>
                    <a:pt x="49657" y="0"/>
                  </a:cubicBezTo>
                  <a:lnTo>
                    <a:pt x="6975856" y="0"/>
                  </a:lnTo>
                  <a:cubicBezTo>
                    <a:pt x="7003288" y="0"/>
                    <a:pt x="7025513" y="22225"/>
                    <a:pt x="7025513" y="49657"/>
                  </a:cubicBezTo>
                  <a:lnTo>
                    <a:pt x="7025513" y="4237482"/>
                  </a:lnTo>
                  <a:cubicBezTo>
                    <a:pt x="7025513" y="4264914"/>
                    <a:pt x="7003288" y="4287139"/>
                    <a:pt x="6975856" y="4287139"/>
                  </a:cubicBezTo>
                  <a:lnTo>
                    <a:pt x="49657" y="4287139"/>
                  </a:lnTo>
                  <a:cubicBezTo>
                    <a:pt x="22225" y="4287139"/>
                    <a:pt x="0" y="4264914"/>
                    <a:pt x="0" y="4237482"/>
                  </a:cubicBezTo>
                  <a:close/>
                </a:path>
              </a:pathLst>
            </a:custGeom>
            <a:solidFill>
              <a:srgbClr val="F0EDE6"/>
            </a:solidFill>
          </p:spPr>
        </p:sp>
      </p:grpSp>
      <p:grpSp>
        <p:nvGrpSpPr>
          <p:cNvPr id="25" name="Group 25"/>
          <p:cNvGrpSpPr/>
          <p:nvPr/>
        </p:nvGrpSpPr>
        <p:grpSpPr>
          <a:xfrm>
            <a:off x="12274451" y="3882926"/>
            <a:ext cx="744141" cy="744141"/>
            <a:chOff x="0" y="0"/>
            <a:chExt cx="992188" cy="992188"/>
          </a:xfrm>
        </p:grpSpPr>
        <p:sp>
          <p:nvSpPr>
            <p:cNvPr id="26" name="Freeform 26"/>
            <p:cNvSpPr/>
            <p:nvPr/>
          </p:nvSpPr>
          <p:spPr>
            <a:xfrm>
              <a:off x="0" y="0"/>
              <a:ext cx="992251" cy="992251"/>
            </a:xfrm>
            <a:custGeom>
              <a:avLst/>
              <a:gdLst/>
              <a:ahLst/>
              <a:cxnLst/>
              <a:rect l="l" t="t" r="r" b="b"/>
              <a:pathLst>
                <a:path w="992251" h="992251">
                  <a:moveTo>
                    <a:pt x="0" y="496062"/>
                  </a:moveTo>
                  <a:cubicBezTo>
                    <a:pt x="0" y="222123"/>
                    <a:pt x="222123" y="0"/>
                    <a:pt x="496062" y="0"/>
                  </a:cubicBezTo>
                  <a:cubicBezTo>
                    <a:pt x="770001" y="0"/>
                    <a:pt x="992251" y="222123"/>
                    <a:pt x="992251" y="496062"/>
                  </a:cubicBezTo>
                  <a:cubicBezTo>
                    <a:pt x="992251" y="770001"/>
                    <a:pt x="770128" y="992251"/>
                    <a:pt x="496062" y="992251"/>
                  </a:cubicBezTo>
                  <a:cubicBezTo>
                    <a:pt x="221996" y="992251"/>
                    <a:pt x="0" y="770128"/>
                    <a:pt x="0" y="496062"/>
                  </a:cubicBezTo>
                  <a:close/>
                </a:path>
              </a:pathLst>
            </a:custGeom>
            <a:solidFill>
              <a:srgbClr val="1B5F39"/>
            </a:solidFill>
          </p:spPr>
        </p:sp>
      </p:grpSp>
      <p:grpSp>
        <p:nvGrpSpPr>
          <p:cNvPr id="27" name="Group 27"/>
          <p:cNvGrpSpPr/>
          <p:nvPr/>
        </p:nvGrpSpPr>
        <p:grpSpPr>
          <a:xfrm>
            <a:off x="12479090" y="4045595"/>
            <a:ext cx="334864" cy="418654"/>
            <a:chOff x="0" y="0"/>
            <a:chExt cx="446485" cy="558205"/>
          </a:xfrm>
        </p:grpSpPr>
        <p:sp>
          <p:nvSpPr>
            <p:cNvPr id="28" name="Freeform 28" descr="preencoded.png"/>
            <p:cNvSpPr/>
            <p:nvPr/>
          </p:nvSpPr>
          <p:spPr>
            <a:xfrm>
              <a:off x="0" y="0"/>
              <a:ext cx="446532" cy="558165"/>
            </a:xfrm>
            <a:custGeom>
              <a:avLst/>
              <a:gdLst/>
              <a:ahLst/>
              <a:cxnLst/>
              <a:rect l="l" t="t" r="r" b="b"/>
              <a:pathLst>
                <a:path w="446532" h="558165">
                  <a:moveTo>
                    <a:pt x="0" y="0"/>
                  </a:moveTo>
                  <a:lnTo>
                    <a:pt x="446532" y="0"/>
                  </a:lnTo>
                  <a:lnTo>
                    <a:pt x="446532" y="558165"/>
                  </a:lnTo>
                  <a:lnTo>
                    <a:pt x="0" y="558165"/>
                  </a:lnTo>
                  <a:lnTo>
                    <a:pt x="0" y="0"/>
                  </a:lnTo>
                  <a:close/>
                </a:path>
              </a:pathLst>
            </a:custGeom>
            <a:blipFill>
              <a:blip r:embed="rId4"/>
              <a:stretch>
                <a:fillRect t="-276" r="10" b="-284"/>
              </a:stretch>
            </a:blipFill>
          </p:spPr>
        </p:sp>
      </p:grpSp>
      <p:sp>
        <p:nvSpPr>
          <p:cNvPr id="29" name="TextBox 29"/>
          <p:cNvSpPr txBox="1"/>
          <p:nvPr/>
        </p:nvSpPr>
        <p:spPr>
          <a:xfrm>
            <a:off x="12274451" y="4865489"/>
            <a:ext cx="3101131" cy="397223"/>
          </a:xfrm>
          <a:prstGeom prst="rect">
            <a:avLst/>
          </a:prstGeom>
        </p:spPr>
        <p:txBody>
          <a:bodyPr lIns="0" tIns="0" rIns="0" bIns="0" rtlCol="0" anchor="t">
            <a:spAutoFit/>
          </a:bodyPr>
          <a:lstStyle/>
          <a:p>
            <a:pPr algn="l">
              <a:lnSpc>
                <a:spcPts val="2999"/>
              </a:lnSpc>
            </a:pPr>
            <a:r>
              <a:rPr lang="en-US" sz="2437">
                <a:solidFill>
                  <a:srgbClr val="2C2821"/>
                </a:solidFill>
                <a:latin typeface="Alice"/>
                <a:ea typeface="Alice"/>
                <a:cs typeface="Alice"/>
                <a:sym typeface="Alice"/>
              </a:rPr>
              <a:t>Easy Retrieval</a:t>
            </a:r>
          </a:p>
        </p:txBody>
      </p:sp>
      <p:sp>
        <p:nvSpPr>
          <p:cNvPr id="30" name="TextBox 30"/>
          <p:cNvSpPr txBox="1"/>
          <p:nvPr/>
        </p:nvSpPr>
        <p:spPr>
          <a:xfrm>
            <a:off x="12274451" y="5335340"/>
            <a:ext cx="4773216" cy="870049"/>
          </a:xfrm>
          <a:prstGeom prst="rect">
            <a:avLst/>
          </a:prstGeom>
        </p:spPr>
        <p:txBody>
          <a:bodyPr lIns="0" tIns="0" rIns="0" bIns="0" rtlCol="0" anchor="t">
            <a:spAutoFit/>
          </a:bodyPr>
          <a:lstStyle/>
          <a:p>
            <a:pPr algn="l">
              <a:lnSpc>
                <a:spcPts val="3125"/>
              </a:lnSpc>
            </a:pPr>
            <a:r>
              <a:rPr lang="en-US" sz="1937">
                <a:solidFill>
                  <a:srgbClr val="2C2821"/>
                </a:solidFill>
                <a:latin typeface="Lora"/>
                <a:ea typeface="Lora"/>
                <a:cs typeface="Lora"/>
                <a:sym typeface="Lora"/>
              </a:rPr>
              <a:t>Seamless decryption and retrieval with a master password.</a:t>
            </a:r>
          </a:p>
        </p:txBody>
      </p:sp>
      <p:sp>
        <p:nvSpPr>
          <p:cNvPr id="31" name="TextBox 31"/>
          <p:cNvSpPr txBox="1"/>
          <p:nvPr/>
        </p:nvSpPr>
        <p:spPr>
          <a:xfrm>
            <a:off x="992238" y="7053114"/>
            <a:ext cx="16303526" cy="870049"/>
          </a:xfrm>
          <a:prstGeom prst="rect">
            <a:avLst/>
          </a:prstGeom>
        </p:spPr>
        <p:txBody>
          <a:bodyPr lIns="0" tIns="0" rIns="0" bIns="0" rtlCol="0" anchor="t">
            <a:spAutoFit/>
          </a:bodyPr>
          <a:lstStyle/>
          <a:p>
            <a:pPr algn="ctr">
              <a:lnSpc>
                <a:spcPts val="3125"/>
              </a:lnSpc>
            </a:pPr>
            <a:r>
              <a:rPr lang="en-US" sz="1937">
                <a:solidFill>
                  <a:srgbClr val="2C2821"/>
                </a:solidFill>
                <a:latin typeface="Lora"/>
                <a:ea typeface="Lora"/>
                <a:cs typeface="Lora"/>
                <a:sym typeface="Lora"/>
              </a:rPr>
              <a:t>The Encrypted File Storage App is designed to provide individuals and small teams with a simple yet powerful solution for safeguarding their digital assets.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1F2DE"/>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CFBF8"/>
            </a:solidFill>
          </p:spPr>
        </p:sp>
      </p:grpSp>
      <p:grpSp>
        <p:nvGrpSpPr>
          <p:cNvPr id="6" name="Group 6"/>
          <p:cNvGrpSpPr/>
          <p:nvPr/>
        </p:nvGrpSpPr>
        <p:grpSpPr>
          <a:xfrm>
            <a:off x="16049019" y="9686925"/>
            <a:ext cx="2153256" cy="514350"/>
            <a:chOff x="0" y="0"/>
            <a:chExt cx="2871008" cy="685800"/>
          </a:xfrm>
        </p:grpSpPr>
        <p:sp>
          <p:nvSpPr>
            <p:cNvPr id="7" name="Freeform 7" descr="preencoded.png">
              <a:hlinkClick r:id="rId2"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blipFill>
              <a:blip r:embed="rId3"/>
              <a:stretch>
                <a:fillRect r="-1"/>
              </a:stretch>
            </a:blipFill>
          </p:spPr>
        </p:sp>
      </p:grpSp>
      <p:grpSp>
        <p:nvGrpSpPr>
          <p:cNvPr id="8" name="Group 8"/>
          <p:cNvGrpSpPr/>
          <p:nvPr/>
        </p:nvGrpSpPr>
        <p:grpSpPr>
          <a:xfrm>
            <a:off x="11430000" y="0"/>
            <a:ext cx="6858000" cy="10287000"/>
            <a:chOff x="0" y="0"/>
            <a:chExt cx="9144000" cy="13716000"/>
          </a:xfrm>
        </p:grpSpPr>
        <p:sp>
          <p:nvSpPr>
            <p:cNvPr id="9" name="Freeform 9"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4"/>
              <a:stretch>
                <a:fillRect/>
              </a:stretch>
            </a:blipFill>
          </p:spPr>
        </p:sp>
      </p:grpSp>
      <p:sp>
        <p:nvSpPr>
          <p:cNvPr id="10" name="TextBox 10"/>
          <p:cNvSpPr txBox="1"/>
          <p:nvPr/>
        </p:nvSpPr>
        <p:spPr>
          <a:xfrm>
            <a:off x="992238" y="2593925"/>
            <a:ext cx="9204014" cy="763587"/>
          </a:xfrm>
          <a:prstGeom prst="rect">
            <a:avLst/>
          </a:prstGeom>
        </p:spPr>
        <p:txBody>
          <a:bodyPr lIns="0" tIns="0" rIns="0" bIns="0" rtlCol="0" anchor="t">
            <a:spAutoFit/>
          </a:bodyPr>
          <a:lstStyle/>
          <a:p>
            <a:pPr algn="l">
              <a:lnSpc>
                <a:spcPts val="6062"/>
              </a:lnSpc>
            </a:pPr>
            <a:r>
              <a:rPr lang="en-US" sz="4875">
                <a:solidFill>
                  <a:srgbClr val="233E32"/>
                </a:solidFill>
                <a:latin typeface="Alice"/>
                <a:ea typeface="Alice"/>
                <a:cs typeface="Alice"/>
                <a:sym typeface="Alice"/>
              </a:rPr>
              <a:t>The Problem: Data Vulnerability</a:t>
            </a:r>
          </a:p>
        </p:txBody>
      </p:sp>
      <p:sp>
        <p:nvSpPr>
          <p:cNvPr id="11" name="TextBox 11"/>
          <p:cNvSpPr txBox="1"/>
          <p:nvPr/>
        </p:nvSpPr>
        <p:spPr>
          <a:xfrm>
            <a:off x="992238" y="3693467"/>
            <a:ext cx="9445526" cy="1266974"/>
          </a:xfrm>
          <a:prstGeom prst="rect">
            <a:avLst/>
          </a:prstGeom>
        </p:spPr>
        <p:txBody>
          <a:bodyPr lIns="0" tIns="0" rIns="0" bIns="0" rtlCol="0" anchor="t">
            <a:spAutoFit/>
          </a:bodyPr>
          <a:lstStyle/>
          <a:p>
            <a:pPr algn="l">
              <a:lnSpc>
                <a:spcPts val="3125"/>
              </a:lnSpc>
            </a:pPr>
            <a:r>
              <a:rPr lang="en-US" sz="1937">
                <a:solidFill>
                  <a:srgbClr val="2C2821"/>
                </a:solidFill>
                <a:latin typeface="Lora"/>
                <a:ea typeface="Lora"/>
                <a:cs typeface="Lora"/>
                <a:sym typeface="Lora"/>
              </a:rPr>
              <a:t>In an increasingly digital world, sensitive personal and professional data is constantly at risk. Unauthorized access, cyberattacks, and accidental exposure can lead to significant financial, reputational, and privacy damages.</a:t>
            </a:r>
          </a:p>
        </p:txBody>
      </p:sp>
      <p:sp>
        <p:nvSpPr>
          <p:cNvPr id="12" name="TextBox 12"/>
          <p:cNvSpPr txBox="1"/>
          <p:nvPr/>
        </p:nvSpPr>
        <p:spPr>
          <a:xfrm>
            <a:off x="992238" y="5163294"/>
            <a:ext cx="9445526" cy="870049"/>
          </a:xfrm>
          <a:prstGeom prst="rect">
            <a:avLst/>
          </a:prstGeom>
        </p:spPr>
        <p:txBody>
          <a:bodyPr lIns="0" tIns="0" rIns="0" bIns="0" rtlCol="0" anchor="t">
            <a:spAutoFit/>
          </a:bodyPr>
          <a:lstStyle/>
          <a:p>
            <a:pPr algn="l">
              <a:lnSpc>
                <a:spcPts val="3125"/>
              </a:lnSpc>
            </a:pPr>
            <a:r>
              <a:rPr lang="en-US" sz="1937">
                <a:solidFill>
                  <a:srgbClr val="2C2821"/>
                </a:solidFill>
                <a:latin typeface="Lora"/>
                <a:ea typeface="Lora"/>
                <a:cs typeface="Lora"/>
                <a:sym typeface="Lora"/>
              </a:rPr>
              <a:t>Traditional file storage often lacks the necessary encryption layers to protect against sophisticated threats, leaving users exposed.</a:t>
            </a:r>
          </a:p>
        </p:txBody>
      </p:sp>
      <p:sp>
        <p:nvSpPr>
          <p:cNvPr id="13" name="TextBox 13"/>
          <p:cNvSpPr txBox="1"/>
          <p:nvPr/>
        </p:nvSpPr>
        <p:spPr>
          <a:xfrm>
            <a:off x="1364308" y="6515249"/>
            <a:ext cx="9073455" cy="870049"/>
          </a:xfrm>
          <a:prstGeom prst="rect">
            <a:avLst/>
          </a:prstGeom>
        </p:spPr>
        <p:txBody>
          <a:bodyPr lIns="0" tIns="0" rIns="0" bIns="0" rtlCol="0" anchor="t">
            <a:spAutoFit/>
          </a:bodyPr>
          <a:lstStyle/>
          <a:p>
            <a:pPr algn="l">
              <a:lnSpc>
                <a:spcPts val="3125"/>
              </a:lnSpc>
            </a:pPr>
            <a:r>
              <a:rPr lang="en-US" sz="1937">
                <a:solidFill>
                  <a:srgbClr val="2C2821"/>
                </a:solidFill>
                <a:latin typeface="Lora"/>
                <a:ea typeface="Lora"/>
                <a:cs typeface="Lora"/>
                <a:sym typeface="Lora"/>
              </a:rPr>
              <a:t>"Data breaches are becoming more frequent and severe, highlighting the urgent need for robust personal encryption solutions."</a:t>
            </a:r>
          </a:p>
        </p:txBody>
      </p:sp>
      <p:grpSp>
        <p:nvGrpSpPr>
          <p:cNvPr id="14" name="Group 14"/>
          <p:cNvGrpSpPr/>
          <p:nvPr/>
        </p:nvGrpSpPr>
        <p:grpSpPr>
          <a:xfrm>
            <a:off x="992238" y="6312396"/>
            <a:ext cx="28575" cy="1351955"/>
            <a:chOff x="0" y="0"/>
            <a:chExt cx="38100" cy="1802607"/>
          </a:xfrm>
        </p:grpSpPr>
        <p:sp>
          <p:nvSpPr>
            <p:cNvPr id="15" name="Freeform 15"/>
            <p:cNvSpPr/>
            <p:nvPr/>
          </p:nvSpPr>
          <p:spPr>
            <a:xfrm>
              <a:off x="0" y="0"/>
              <a:ext cx="38100" cy="1802638"/>
            </a:xfrm>
            <a:custGeom>
              <a:avLst/>
              <a:gdLst/>
              <a:ahLst/>
              <a:cxnLst/>
              <a:rect l="l" t="t" r="r" b="b"/>
              <a:pathLst>
                <a:path w="38100" h="1802638">
                  <a:moveTo>
                    <a:pt x="0" y="0"/>
                  </a:moveTo>
                  <a:lnTo>
                    <a:pt x="38100" y="0"/>
                  </a:lnTo>
                  <a:lnTo>
                    <a:pt x="38100" y="1802638"/>
                  </a:lnTo>
                  <a:lnTo>
                    <a:pt x="0" y="1802638"/>
                  </a:lnTo>
                  <a:close/>
                </a:path>
              </a:pathLst>
            </a:custGeom>
            <a:solidFill>
              <a:srgbClr val="1B5F39"/>
            </a:solid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1F2DE"/>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CFBF8"/>
            </a:solidFill>
          </p:spPr>
        </p:sp>
      </p:grpSp>
      <p:sp>
        <p:nvSpPr>
          <p:cNvPr id="6" name="TextBox 6"/>
          <p:cNvSpPr txBox="1"/>
          <p:nvPr/>
        </p:nvSpPr>
        <p:spPr>
          <a:xfrm>
            <a:off x="1077962" y="2352376"/>
            <a:ext cx="9852573" cy="763587"/>
          </a:xfrm>
          <a:prstGeom prst="rect">
            <a:avLst/>
          </a:prstGeom>
        </p:spPr>
        <p:txBody>
          <a:bodyPr lIns="0" tIns="0" rIns="0" bIns="0" rtlCol="0" anchor="t">
            <a:spAutoFit/>
          </a:bodyPr>
          <a:lstStyle/>
          <a:p>
            <a:pPr algn="l">
              <a:lnSpc>
                <a:spcPts val="6062"/>
              </a:lnSpc>
            </a:pPr>
            <a:r>
              <a:rPr lang="en-US" sz="4875">
                <a:solidFill>
                  <a:srgbClr val="233E32"/>
                </a:solidFill>
                <a:latin typeface="Alice"/>
                <a:ea typeface="Alice"/>
                <a:cs typeface="Alice"/>
                <a:sym typeface="Alice"/>
              </a:rPr>
              <a:t>Our Solution: Fortified Protection</a:t>
            </a:r>
          </a:p>
        </p:txBody>
      </p:sp>
      <p:grpSp>
        <p:nvGrpSpPr>
          <p:cNvPr id="7" name="Group 7"/>
          <p:cNvGrpSpPr/>
          <p:nvPr/>
        </p:nvGrpSpPr>
        <p:grpSpPr>
          <a:xfrm>
            <a:off x="977950" y="3679924"/>
            <a:ext cx="8056364" cy="1989385"/>
            <a:chOff x="0" y="0"/>
            <a:chExt cx="10741818" cy="2652513"/>
          </a:xfrm>
        </p:grpSpPr>
        <p:sp>
          <p:nvSpPr>
            <p:cNvPr id="8" name="Freeform 8"/>
            <p:cNvSpPr/>
            <p:nvPr/>
          </p:nvSpPr>
          <p:spPr>
            <a:xfrm>
              <a:off x="19050" y="19050"/>
              <a:ext cx="10703814" cy="2614422"/>
            </a:xfrm>
            <a:custGeom>
              <a:avLst/>
              <a:gdLst/>
              <a:ahLst/>
              <a:cxnLst/>
              <a:rect l="l" t="t" r="r" b="b"/>
              <a:pathLst>
                <a:path w="10703814" h="2614422">
                  <a:moveTo>
                    <a:pt x="0" y="182880"/>
                  </a:moveTo>
                  <a:cubicBezTo>
                    <a:pt x="0" y="81915"/>
                    <a:pt x="82804" y="0"/>
                    <a:pt x="184912" y="0"/>
                  </a:cubicBezTo>
                  <a:lnTo>
                    <a:pt x="10518902" y="0"/>
                  </a:lnTo>
                  <a:cubicBezTo>
                    <a:pt x="10621010" y="0"/>
                    <a:pt x="10703814" y="81915"/>
                    <a:pt x="10703814" y="182880"/>
                  </a:cubicBezTo>
                  <a:lnTo>
                    <a:pt x="10703814" y="2431542"/>
                  </a:lnTo>
                  <a:cubicBezTo>
                    <a:pt x="10703814" y="2532507"/>
                    <a:pt x="10621010" y="2614422"/>
                    <a:pt x="10518902" y="2614422"/>
                  </a:cubicBezTo>
                  <a:lnTo>
                    <a:pt x="184912" y="2614422"/>
                  </a:lnTo>
                  <a:cubicBezTo>
                    <a:pt x="82804" y="2614422"/>
                    <a:pt x="0" y="2532507"/>
                    <a:pt x="0" y="2431542"/>
                  </a:cubicBezTo>
                  <a:close/>
                </a:path>
              </a:pathLst>
            </a:custGeom>
            <a:solidFill>
              <a:srgbClr val="FCFBF8"/>
            </a:solidFill>
          </p:spPr>
        </p:sp>
        <p:sp>
          <p:nvSpPr>
            <p:cNvPr id="9" name="Freeform 9"/>
            <p:cNvSpPr/>
            <p:nvPr/>
          </p:nvSpPr>
          <p:spPr>
            <a:xfrm>
              <a:off x="0" y="0"/>
              <a:ext cx="10741914" cy="2652522"/>
            </a:xfrm>
            <a:custGeom>
              <a:avLst/>
              <a:gdLst/>
              <a:ahLst/>
              <a:cxnLst/>
              <a:rect l="l" t="t" r="r" b="b"/>
              <a:pathLst>
                <a:path w="10741914" h="2652522">
                  <a:moveTo>
                    <a:pt x="0" y="201930"/>
                  </a:moveTo>
                  <a:cubicBezTo>
                    <a:pt x="0" y="90170"/>
                    <a:pt x="91440" y="0"/>
                    <a:pt x="203962" y="0"/>
                  </a:cubicBezTo>
                  <a:lnTo>
                    <a:pt x="10537952" y="0"/>
                  </a:lnTo>
                  <a:lnTo>
                    <a:pt x="10537952" y="19050"/>
                  </a:lnTo>
                  <a:lnTo>
                    <a:pt x="10537952" y="0"/>
                  </a:lnTo>
                  <a:cubicBezTo>
                    <a:pt x="10650347" y="0"/>
                    <a:pt x="10741914" y="90170"/>
                    <a:pt x="10741914" y="201930"/>
                  </a:cubicBezTo>
                  <a:lnTo>
                    <a:pt x="10722864" y="201930"/>
                  </a:lnTo>
                  <a:lnTo>
                    <a:pt x="10741914" y="201930"/>
                  </a:lnTo>
                  <a:lnTo>
                    <a:pt x="10741914" y="2450592"/>
                  </a:lnTo>
                  <a:lnTo>
                    <a:pt x="10722864" y="2450592"/>
                  </a:lnTo>
                  <a:lnTo>
                    <a:pt x="10741914" y="2450592"/>
                  </a:lnTo>
                  <a:cubicBezTo>
                    <a:pt x="10741914" y="2562352"/>
                    <a:pt x="10650474" y="2652522"/>
                    <a:pt x="10537952" y="2652522"/>
                  </a:cubicBezTo>
                  <a:lnTo>
                    <a:pt x="10537952" y="2633472"/>
                  </a:lnTo>
                  <a:lnTo>
                    <a:pt x="10537952" y="2652522"/>
                  </a:lnTo>
                  <a:lnTo>
                    <a:pt x="203962" y="2652522"/>
                  </a:lnTo>
                  <a:lnTo>
                    <a:pt x="203962" y="2633472"/>
                  </a:lnTo>
                  <a:lnTo>
                    <a:pt x="203962" y="2652522"/>
                  </a:lnTo>
                  <a:cubicBezTo>
                    <a:pt x="91440" y="2652522"/>
                    <a:pt x="0" y="2562352"/>
                    <a:pt x="0" y="2450592"/>
                  </a:cubicBezTo>
                  <a:lnTo>
                    <a:pt x="0" y="201930"/>
                  </a:lnTo>
                  <a:lnTo>
                    <a:pt x="19050" y="201930"/>
                  </a:lnTo>
                  <a:lnTo>
                    <a:pt x="0" y="201930"/>
                  </a:lnTo>
                  <a:moveTo>
                    <a:pt x="38100" y="201930"/>
                  </a:moveTo>
                  <a:lnTo>
                    <a:pt x="38100" y="2450592"/>
                  </a:lnTo>
                  <a:lnTo>
                    <a:pt x="19050" y="2450592"/>
                  </a:lnTo>
                  <a:lnTo>
                    <a:pt x="38100" y="2450592"/>
                  </a:lnTo>
                  <a:cubicBezTo>
                    <a:pt x="38100" y="2540889"/>
                    <a:pt x="112141" y="2614422"/>
                    <a:pt x="203962" y="2614422"/>
                  </a:cubicBezTo>
                  <a:lnTo>
                    <a:pt x="10537952" y="2614422"/>
                  </a:lnTo>
                  <a:cubicBezTo>
                    <a:pt x="10629773" y="2614422"/>
                    <a:pt x="10703814" y="2540889"/>
                    <a:pt x="10703814" y="2450592"/>
                  </a:cubicBezTo>
                  <a:lnTo>
                    <a:pt x="10703814" y="201930"/>
                  </a:lnTo>
                  <a:cubicBezTo>
                    <a:pt x="10703814" y="111633"/>
                    <a:pt x="10629773" y="38100"/>
                    <a:pt x="10537952" y="38100"/>
                  </a:cubicBezTo>
                  <a:lnTo>
                    <a:pt x="203962" y="38100"/>
                  </a:lnTo>
                  <a:lnTo>
                    <a:pt x="203962" y="19050"/>
                  </a:lnTo>
                  <a:lnTo>
                    <a:pt x="203962" y="38100"/>
                  </a:lnTo>
                  <a:cubicBezTo>
                    <a:pt x="112141" y="38100"/>
                    <a:pt x="38100" y="111633"/>
                    <a:pt x="38100" y="201930"/>
                  </a:cubicBezTo>
                  <a:close/>
                </a:path>
              </a:pathLst>
            </a:custGeom>
            <a:solidFill>
              <a:srgbClr val="D6D3CC"/>
            </a:solidFill>
          </p:spPr>
        </p:sp>
      </p:grpSp>
      <p:grpSp>
        <p:nvGrpSpPr>
          <p:cNvPr id="10" name="Group 10"/>
          <p:cNvGrpSpPr/>
          <p:nvPr/>
        </p:nvGrpSpPr>
        <p:grpSpPr>
          <a:xfrm>
            <a:off x="963662" y="3694211"/>
            <a:ext cx="114300" cy="1960810"/>
            <a:chOff x="0" y="0"/>
            <a:chExt cx="152400" cy="2614413"/>
          </a:xfrm>
        </p:grpSpPr>
        <p:sp>
          <p:nvSpPr>
            <p:cNvPr id="11" name="Freeform 11"/>
            <p:cNvSpPr/>
            <p:nvPr/>
          </p:nvSpPr>
          <p:spPr>
            <a:xfrm>
              <a:off x="0" y="0"/>
              <a:ext cx="152400" cy="2614422"/>
            </a:xfrm>
            <a:custGeom>
              <a:avLst/>
              <a:gdLst/>
              <a:ahLst/>
              <a:cxnLst/>
              <a:rect l="l" t="t" r="r" b="b"/>
              <a:pathLst>
                <a:path w="152400" h="2614422">
                  <a:moveTo>
                    <a:pt x="0" y="49657"/>
                  </a:moveTo>
                  <a:cubicBezTo>
                    <a:pt x="0" y="22225"/>
                    <a:pt x="22225" y="0"/>
                    <a:pt x="49657" y="0"/>
                  </a:cubicBezTo>
                  <a:lnTo>
                    <a:pt x="102743" y="0"/>
                  </a:lnTo>
                  <a:cubicBezTo>
                    <a:pt x="130175" y="0"/>
                    <a:pt x="152400" y="22225"/>
                    <a:pt x="152400" y="49657"/>
                  </a:cubicBezTo>
                  <a:lnTo>
                    <a:pt x="152400" y="2564765"/>
                  </a:lnTo>
                  <a:cubicBezTo>
                    <a:pt x="152400" y="2592197"/>
                    <a:pt x="130175" y="2614422"/>
                    <a:pt x="102743" y="2614422"/>
                  </a:cubicBezTo>
                  <a:lnTo>
                    <a:pt x="49657" y="2614422"/>
                  </a:lnTo>
                  <a:cubicBezTo>
                    <a:pt x="22225" y="2614422"/>
                    <a:pt x="0" y="2592197"/>
                    <a:pt x="0" y="2564765"/>
                  </a:cubicBezTo>
                  <a:close/>
                </a:path>
              </a:pathLst>
            </a:custGeom>
            <a:solidFill>
              <a:srgbClr val="1B5F39"/>
            </a:solidFill>
          </p:spPr>
        </p:sp>
      </p:grpSp>
      <p:sp>
        <p:nvSpPr>
          <p:cNvPr id="12" name="TextBox 12"/>
          <p:cNvSpPr txBox="1"/>
          <p:nvPr/>
        </p:nvSpPr>
        <p:spPr>
          <a:xfrm>
            <a:off x="1354485" y="3942160"/>
            <a:ext cx="3721299" cy="493662"/>
          </a:xfrm>
          <a:prstGeom prst="rect">
            <a:avLst/>
          </a:prstGeom>
        </p:spPr>
        <p:txBody>
          <a:bodyPr lIns="0" tIns="0" rIns="0" bIns="0" rtlCol="0" anchor="t">
            <a:spAutoFit/>
          </a:bodyPr>
          <a:lstStyle/>
          <a:p>
            <a:pPr algn="l">
              <a:lnSpc>
                <a:spcPts val="3625"/>
              </a:lnSpc>
            </a:pPr>
            <a:r>
              <a:rPr lang="en-US" sz="2874">
                <a:solidFill>
                  <a:srgbClr val="2C2821"/>
                </a:solidFill>
                <a:latin typeface="Alice"/>
                <a:ea typeface="Alice"/>
                <a:cs typeface="Alice"/>
                <a:sym typeface="Alice"/>
              </a:rPr>
              <a:t>AES Encryption Core</a:t>
            </a:r>
          </a:p>
        </p:txBody>
      </p:sp>
      <p:sp>
        <p:nvSpPr>
          <p:cNvPr id="13" name="TextBox 13"/>
          <p:cNvSpPr txBox="1"/>
          <p:nvPr/>
        </p:nvSpPr>
        <p:spPr>
          <a:xfrm>
            <a:off x="1354485" y="4508450"/>
            <a:ext cx="7389019" cy="870049"/>
          </a:xfrm>
          <a:prstGeom prst="rect">
            <a:avLst/>
          </a:prstGeom>
        </p:spPr>
        <p:txBody>
          <a:bodyPr lIns="0" tIns="0" rIns="0" bIns="0" rtlCol="0" anchor="t">
            <a:spAutoFit/>
          </a:bodyPr>
          <a:lstStyle/>
          <a:p>
            <a:pPr algn="l">
              <a:lnSpc>
                <a:spcPts val="3125"/>
              </a:lnSpc>
            </a:pPr>
            <a:r>
              <a:rPr lang="en-US" sz="1937">
                <a:solidFill>
                  <a:srgbClr val="2C2821"/>
                </a:solidFill>
                <a:latin typeface="Lora"/>
                <a:ea typeface="Lora"/>
                <a:cs typeface="Lora"/>
                <a:sym typeface="Lora"/>
              </a:rPr>
              <a:t>Implements Advanced Encryption Standard (AES) with 256-bit keys, ensuring military-grade security for all stored files.</a:t>
            </a:r>
          </a:p>
        </p:txBody>
      </p:sp>
      <p:grpSp>
        <p:nvGrpSpPr>
          <p:cNvPr id="14" name="Group 14"/>
          <p:cNvGrpSpPr/>
          <p:nvPr/>
        </p:nvGrpSpPr>
        <p:grpSpPr>
          <a:xfrm>
            <a:off x="9253686" y="3679924"/>
            <a:ext cx="8056364" cy="1989385"/>
            <a:chOff x="0" y="0"/>
            <a:chExt cx="10741818" cy="2652513"/>
          </a:xfrm>
        </p:grpSpPr>
        <p:sp>
          <p:nvSpPr>
            <p:cNvPr id="15" name="Freeform 15"/>
            <p:cNvSpPr/>
            <p:nvPr/>
          </p:nvSpPr>
          <p:spPr>
            <a:xfrm>
              <a:off x="19050" y="19050"/>
              <a:ext cx="10703814" cy="2614422"/>
            </a:xfrm>
            <a:custGeom>
              <a:avLst/>
              <a:gdLst/>
              <a:ahLst/>
              <a:cxnLst/>
              <a:rect l="l" t="t" r="r" b="b"/>
              <a:pathLst>
                <a:path w="10703814" h="2614422">
                  <a:moveTo>
                    <a:pt x="0" y="182880"/>
                  </a:moveTo>
                  <a:cubicBezTo>
                    <a:pt x="0" y="81915"/>
                    <a:pt x="82804" y="0"/>
                    <a:pt x="184912" y="0"/>
                  </a:cubicBezTo>
                  <a:lnTo>
                    <a:pt x="10518902" y="0"/>
                  </a:lnTo>
                  <a:cubicBezTo>
                    <a:pt x="10621010" y="0"/>
                    <a:pt x="10703814" y="81915"/>
                    <a:pt x="10703814" y="182880"/>
                  </a:cubicBezTo>
                  <a:lnTo>
                    <a:pt x="10703814" y="2431542"/>
                  </a:lnTo>
                  <a:cubicBezTo>
                    <a:pt x="10703814" y="2532507"/>
                    <a:pt x="10621010" y="2614422"/>
                    <a:pt x="10518902" y="2614422"/>
                  </a:cubicBezTo>
                  <a:lnTo>
                    <a:pt x="184912" y="2614422"/>
                  </a:lnTo>
                  <a:cubicBezTo>
                    <a:pt x="82804" y="2614422"/>
                    <a:pt x="0" y="2532507"/>
                    <a:pt x="0" y="2431542"/>
                  </a:cubicBezTo>
                  <a:close/>
                </a:path>
              </a:pathLst>
            </a:custGeom>
            <a:solidFill>
              <a:srgbClr val="FCFBF8"/>
            </a:solidFill>
          </p:spPr>
        </p:sp>
        <p:sp>
          <p:nvSpPr>
            <p:cNvPr id="16" name="Freeform 16"/>
            <p:cNvSpPr/>
            <p:nvPr/>
          </p:nvSpPr>
          <p:spPr>
            <a:xfrm>
              <a:off x="0" y="0"/>
              <a:ext cx="10741914" cy="2652522"/>
            </a:xfrm>
            <a:custGeom>
              <a:avLst/>
              <a:gdLst/>
              <a:ahLst/>
              <a:cxnLst/>
              <a:rect l="l" t="t" r="r" b="b"/>
              <a:pathLst>
                <a:path w="10741914" h="2652522">
                  <a:moveTo>
                    <a:pt x="0" y="201930"/>
                  </a:moveTo>
                  <a:cubicBezTo>
                    <a:pt x="0" y="90170"/>
                    <a:pt x="91440" y="0"/>
                    <a:pt x="203962" y="0"/>
                  </a:cubicBezTo>
                  <a:lnTo>
                    <a:pt x="10537952" y="0"/>
                  </a:lnTo>
                  <a:lnTo>
                    <a:pt x="10537952" y="19050"/>
                  </a:lnTo>
                  <a:lnTo>
                    <a:pt x="10537952" y="0"/>
                  </a:lnTo>
                  <a:cubicBezTo>
                    <a:pt x="10650347" y="0"/>
                    <a:pt x="10741914" y="90170"/>
                    <a:pt x="10741914" y="201930"/>
                  </a:cubicBezTo>
                  <a:lnTo>
                    <a:pt x="10722864" y="201930"/>
                  </a:lnTo>
                  <a:lnTo>
                    <a:pt x="10741914" y="201930"/>
                  </a:lnTo>
                  <a:lnTo>
                    <a:pt x="10741914" y="2450592"/>
                  </a:lnTo>
                  <a:lnTo>
                    <a:pt x="10722864" y="2450592"/>
                  </a:lnTo>
                  <a:lnTo>
                    <a:pt x="10741914" y="2450592"/>
                  </a:lnTo>
                  <a:cubicBezTo>
                    <a:pt x="10741914" y="2562352"/>
                    <a:pt x="10650474" y="2652522"/>
                    <a:pt x="10537952" y="2652522"/>
                  </a:cubicBezTo>
                  <a:lnTo>
                    <a:pt x="10537952" y="2633472"/>
                  </a:lnTo>
                  <a:lnTo>
                    <a:pt x="10537952" y="2652522"/>
                  </a:lnTo>
                  <a:lnTo>
                    <a:pt x="203962" y="2652522"/>
                  </a:lnTo>
                  <a:lnTo>
                    <a:pt x="203962" y="2633472"/>
                  </a:lnTo>
                  <a:lnTo>
                    <a:pt x="203962" y="2652522"/>
                  </a:lnTo>
                  <a:cubicBezTo>
                    <a:pt x="91440" y="2652522"/>
                    <a:pt x="0" y="2562352"/>
                    <a:pt x="0" y="2450592"/>
                  </a:cubicBezTo>
                  <a:lnTo>
                    <a:pt x="0" y="201930"/>
                  </a:lnTo>
                  <a:lnTo>
                    <a:pt x="19050" y="201930"/>
                  </a:lnTo>
                  <a:lnTo>
                    <a:pt x="0" y="201930"/>
                  </a:lnTo>
                  <a:moveTo>
                    <a:pt x="38100" y="201930"/>
                  </a:moveTo>
                  <a:lnTo>
                    <a:pt x="38100" y="2450592"/>
                  </a:lnTo>
                  <a:lnTo>
                    <a:pt x="19050" y="2450592"/>
                  </a:lnTo>
                  <a:lnTo>
                    <a:pt x="38100" y="2450592"/>
                  </a:lnTo>
                  <a:cubicBezTo>
                    <a:pt x="38100" y="2540889"/>
                    <a:pt x="112141" y="2614422"/>
                    <a:pt x="203962" y="2614422"/>
                  </a:cubicBezTo>
                  <a:lnTo>
                    <a:pt x="10537952" y="2614422"/>
                  </a:lnTo>
                  <a:cubicBezTo>
                    <a:pt x="10629773" y="2614422"/>
                    <a:pt x="10703814" y="2540889"/>
                    <a:pt x="10703814" y="2450592"/>
                  </a:cubicBezTo>
                  <a:lnTo>
                    <a:pt x="10703814" y="201930"/>
                  </a:lnTo>
                  <a:cubicBezTo>
                    <a:pt x="10703814" y="111633"/>
                    <a:pt x="10629773" y="38100"/>
                    <a:pt x="10537952" y="38100"/>
                  </a:cubicBezTo>
                  <a:lnTo>
                    <a:pt x="203962" y="38100"/>
                  </a:lnTo>
                  <a:lnTo>
                    <a:pt x="203962" y="19050"/>
                  </a:lnTo>
                  <a:lnTo>
                    <a:pt x="203962" y="38100"/>
                  </a:lnTo>
                  <a:cubicBezTo>
                    <a:pt x="112141" y="38100"/>
                    <a:pt x="38100" y="111633"/>
                    <a:pt x="38100" y="201930"/>
                  </a:cubicBezTo>
                  <a:close/>
                </a:path>
              </a:pathLst>
            </a:custGeom>
            <a:solidFill>
              <a:srgbClr val="D6D3CC"/>
            </a:solidFill>
          </p:spPr>
        </p:sp>
      </p:grpSp>
      <p:grpSp>
        <p:nvGrpSpPr>
          <p:cNvPr id="17" name="Group 17"/>
          <p:cNvGrpSpPr/>
          <p:nvPr/>
        </p:nvGrpSpPr>
        <p:grpSpPr>
          <a:xfrm>
            <a:off x="9239399" y="3694211"/>
            <a:ext cx="114300" cy="1960810"/>
            <a:chOff x="0" y="0"/>
            <a:chExt cx="152400" cy="2614413"/>
          </a:xfrm>
        </p:grpSpPr>
        <p:sp>
          <p:nvSpPr>
            <p:cNvPr id="18" name="Freeform 18"/>
            <p:cNvSpPr/>
            <p:nvPr/>
          </p:nvSpPr>
          <p:spPr>
            <a:xfrm>
              <a:off x="0" y="0"/>
              <a:ext cx="152400" cy="2614422"/>
            </a:xfrm>
            <a:custGeom>
              <a:avLst/>
              <a:gdLst/>
              <a:ahLst/>
              <a:cxnLst/>
              <a:rect l="l" t="t" r="r" b="b"/>
              <a:pathLst>
                <a:path w="152400" h="2614422">
                  <a:moveTo>
                    <a:pt x="0" y="49657"/>
                  </a:moveTo>
                  <a:cubicBezTo>
                    <a:pt x="0" y="22225"/>
                    <a:pt x="22225" y="0"/>
                    <a:pt x="49657" y="0"/>
                  </a:cubicBezTo>
                  <a:lnTo>
                    <a:pt x="102743" y="0"/>
                  </a:lnTo>
                  <a:cubicBezTo>
                    <a:pt x="130175" y="0"/>
                    <a:pt x="152400" y="22225"/>
                    <a:pt x="152400" y="49657"/>
                  </a:cubicBezTo>
                  <a:lnTo>
                    <a:pt x="152400" y="2564765"/>
                  </a:lnTo>
                  <a:cubicBezTo>
                    <a:pt x="152400" y="2592197"/>
                    <a:pt x="130175" y="2614422"/>
                    <a:pt x="102743" y="2614422"/>
                  </a:cubicBezTo>
                  <a:lnTo>
                    <a:pt x="49657" y="2614422"/>
                  </a:lnTo>
                  <a:cubicBezTo>
                    <a:pt x="22225" y="2614422"/>
                    <a:pt x="0" y="2592197"/>
                    <a:pt x="0" y="2564765"/>
                  </a:cubicBezTo>
                  <a:close/>
                </a:path>
              </a:pathLst>
            </a:custGeom>
            <a:solidFill>
              <a:srgbClr val="1B5F39"/>
            </a:solidFill>
          </p:spPr>
        </p:sp>
      </p:grpSp>
      <p:sp>
        <p:nvSpPr>
          <p:cNvPr id="19" name="TextBox 19"/>
          <p:cNvSpPr txBox="1"/>
          <p:nvPr/>
        </p:nvSpPr>
        <p:spPr>
          <a:xfrm>
            <a:off x="9630221" y="3942160"/>
            <a:ext cx="3721299" cy="493662"/>
          </a:xfrm>
          <a:prstGeom prst="rect">
            <a:avLst/>
          </a:prstGeom>
        </p:spPr>
        <p:txBody>
          <a:bodyPr lIns="0" tIns="0" rIns="0" bIns="0" rtlCol="0" anchor="t">
            <a:spAutoFit/>
          </a:bodyPr>
          <a:lstStyle/>
          <a:p>
            <a:pPr algn="l">
              <a:lnSpc>
                <a:spcPts val="3625"/>
              </a:lnSpc>
            </a:pPr>
            <a:r>
              <a:rPr lang="en-US" sz="2874">
                <a:solidFill>
                  <a:srgbClr val="2C2821"/>
                </a:solidFill>
                <a:latin typeface="Alice"/>
                <a:ea typeface="Alice"/>
                <a:cs typeface="Alice"/>
                <a:sym typeface="Alice"/>
              </a:rPr>
              <a:t>Offline Storage</a:t>
            </a:r>
          </a:p>
        </p:txBody>
      </p:sp>
      <p:sp>
        <p:nvSpPr>
          <p:cNvPr id="20" name="TextBox 20"/>
          <p:cNvSpPr txBox="1"/>
          <p:nvPr/>
        </p:nvSpPr>
        <p:spPr>
          <a:xfrm>
            <a:off x="9630221" y="4508450"/>
            <a:ext cx="7389019" cy="870049"/>
          </a:xfrm>
          <a:prstGeom prst="rect">
            <a:avLst/>
          </a:prstGeom>
        </p:spPr>
        <p:txBody>
          <a:bodyPr lIns="0" tIns="0" rIns="0" bIns="0" rtlCol="0" anchor="t">
            <a:spAutoFit/>
          </a:bodyPr>
          <a:lstStyle/>
          <a:p>
            <a:pPr algn="l">
              <a:lnSpc>
                <a:spcPts val="3125"/>
              </a:lnSpc>
            </a:pPr>
            <a:r>
              <a:rPr lang="en-US" sz="1937">
                <a:solidFill>
                  <a:srgbClr val="2C2821"/>
                </a:solidFill>
                <a:latin typeface="Lora"/>
                <a:ea typeface="Lora"/>
                <a:cs typeface="Lora"/>
                <a:sym typeface="Lora"/>
              </a:rPr>
              <a:t>Files are encrypted and stored locally on your device, eliminating cloud-related vulnerabilities and dependencies.</a:t>
            </a:r>
          </a:p>
        </p:txBody>
      </p:sp>
      <p:grpSp>
        <p:nvGrpSpPr>
          <p:cNvPr id="21" name="Group 21"/>
          <p:cNvGrpSpPr/>
          <p:nvPr/>
        </p:nvGrpSpPr>
        <p:grpSpPr>
          <a:xfrm>
            <a:off x="977950" y="5888682"/>
            <a:ext cx="8056364" cy="1989385"/>
            <a:chOff x="0" y="0"/>
            <a:chExt cx="10741818" cy="2652513"/>
          </a:xfrm>
        </p:grpSpPr>
        <p:sp>
          <p:nvSpPr>
            <p:cNvPr id="22" name="Freeform 22"/>
            <p:cNvSpPr/>
            <p:nvPr/>
          </p:nvSpPr>
          <p:spPr>
            <a:xfrm>
              <a:off x="19050" y="19050"/>
              <a:ext cx="10703814" cy="2614422"/>
            </a:xfrm>
            <a:custGeom>
              <a:avLst/>
              <a:gdLst/>
              <a:ahLst/>
              <a:cxnLst/>
              <a:rect l="l" t="t" r="r" b="b"/>
              <a:pathLst>
                <a:path w="10703814" h="2614422">
                  <a:moveTo>
                    <a:pt x="0" y="182880"/>
                  </a:moveTo>
                  <a:cubicBezTo>
                    <a:pt x="0" y="81915"/>
                    <a:pt x="82804" y="0"/>
                    <a:pt x="184912" y="0"/>
                  </a:cubicBezTo>
                  <a:lnTo>
                    <a:pt x="10518902" y="0"/>
                  </a:lnTo>
                  <a:cubicBezTo>
                    <a:pt x="10621010" y="0"/>
                    <a:pt x="10703814" y="81915"/>
                    <a:pt x="10703814" y="182880"/>
                  </a:cubicBezTo>
                  <a:lnTo>
                    <a:pt x="10703814" y="2431542"/>
                  </a:lnTo>
                  <a:cubicBezTo>
                    <a:pt x="10703814" y="2532507"/>
                    <a:pt x="10621010" y="2614422"/>
                    <a:pt x="10518902" y="2614422"/>
                  </a:cubicBezTo>
                  <a:lnTo>
                    <a:pt x="184912" y="2614422"/>
                  </a:lnTo>
                  <a:cubicBezTo>
                    <a:pt x="82804" y="2614422"/>
                    <a:pt x="0" y="2532507"/>
                    <a:pt x="0" y="2431542"/>
                  </a:cubicBezTo>
                  <a:close/>
                </a:path>
              </a:pathLst>
            </a:custGeom>
            <a:solidFill>
              <a:srgbClr val="FCFBF8"/>
            </a:solidFill>
          </p:spPr>
        </p:sp>
        <p:sp>
          <p:nvSpPr>
            <p:cNvPr id="23" name="Freeform 23"/>
            <p:cNvSpPr/>
            <p:nvPr/>
          </p:nvSpPr>
          <p:spPr>
            <a:xfrm>
              <a:off x="0" y="0"/>
              <a:ext cx="10741914" cy="2652522"/>
            </a:xfrm>
            <a:custGeom>
              <a:avLst/>
              <a:gdLst/>
              <a:ahLst/>
              <a:cxnLst/>
              <a:rect l="l" t="t" r="r" b="b"/>
              <a:pathLst>
                <a:path w="10741914" h="2652522">
                  <a:moveTo>
                    <a:pt x="0" y="201930"/>
                  </a:moveTo>
                  <a:cubicBezTo>
                    <a:pt x="0" y="90170"/>
                    <a:pt x="91440" y="0"/>
                    <a:pt x="203962" y="0"/>
                  </a:cubicBezTo>
                  <a:lnTo>
                    <a:pt x="10537952" y="0"/>
                  </a:lnTo>
                  <a:lnTo>
                    <a:pt x="10537952" y="19050"/>
                  </a:lnTo>
                  <a:lnTo>
                    <a:pt x="10537952" y="0"/>
                  </a:lnTo>
                  <a:cubicBezTo>
                    <a:pt x="10650347" y="0"/>
                    <a:pt x="10741914" y="90170"/>
                    <a:pt x="10741914" y="201930"/>
                  </a:cubicBezTo>
                  <a:lnTo>
                    <a:pt x="10722864" y="201930"/>
                  </a:lnTo>
                  <a:lnTo>
                    <a:pt x="10741914" y="201930"/>
                  </a:lnTo>
                  <a:lnTo>
                    <a:pt x="10741914" y="2450592"/>
                  </a:lnTo>
                  <a:lnTo>
                    <a:pt x="10722864" y="2450592"/>
                  </a:lnTo>
                  <a:lnTo>
                    <a:pt x="10741914" y="2450592"/>
                  </a:lnTo>
                  <a:cubicBezTo>
                    <a:pt x="10741914" y="2562352"/>
                    <a:pt x="10650474" y="2652522"/>
                    <a:pt x="10537952" y="2652522"/>
                  </a:cubicBezTo>
                  <a:lnTo>
                    <a:pt x="10537952" y="2633472"/>
                  </a:lnTo>
                  <a:lnTo>
                    <a:pt x="10537952" y="2652522"/>
                  </a:lnTo>
                  <a:lnTo>
                    <a:pt x="203962" y="2652522"/>
                  </a:lnTo>
                  <a:lnTo>
                    <a:pt x="203962" y="2633472"/>
                  </a:lnTo>
                  <a:lnTo>
                    <a:pt x="203962" y="2652522"/>
                  </a:lnTo>
                  <a:cubicBezTo>
                    <a:pt x="91440" y="2652522"/>
                    <a:pt x="0" y="2562352"/>
                    <a:pt x="0" y="2450592"/>
                  </a:cubicBezTo>
                  <a:lnTo>
                    <a:pt x="0" y="201930"/>
                  </a:lnTo>
                  <a:lnTo>
                    <a:pt x="19050" y="201930"/>
                  </a:lnTo>
                  <a:lnTo>
                    <a:pt x="0" y="201930"/>
                  </a:lnTo>
                  <a:moveTo>
                    <a:pt x="38100" y="201930"/>
                  </a:moveTo>
                  <a:lnTo>
                    <a:pt x="38100" y="2450592"/>
                  </a:lnTo>
                  <a:lnTo>
                    <a:pt x="19050" y="2450592"/>
                  </a:lnTo>
                  <a:lnTo>
                    <a:pt x="38100" y="2450592"/>
                  </a:lnTo>
                  <a:cubicBezTo>
                    <a:pt x="38100" y="2540889"/>
                    <a:pt x="112141" y="2614422"/>
                    <a:pt x="203962" y="2614422"/>
                  </a:cubicBezTo>
                  <a:lnTo>
                    <a:pt x="10537952" y="2614422"/>
                  </a:lnTo>
                  <a:cubicBezTo>
                    <a:pt x="10629773" y="2614422"/>
                    <a:pt x="10703814" y="2540889"/>
                    <a:pt x="10703814" y="2450592"/>
                  </a:cubicBezTo>
                  <a:lnTo>
                    <a:pt x="10703814" y="201930"/>
                  </a:lnTo>
                  <a:cubicBezTo>
                    <a:pt x="10703814" y="111633"/>
                    <a:pt x="10629773" y="38100"/>
                    <a:pt x="10537952" y="38100"/>
                  </a:cubicBezTo>
                  <a:lnTo>
                    <a:pt x="203962" y="38100"/>
                  </a:lnTo>
                  <a:lnTo>
                    <a:pt x="203962" y="19050"/>
                  </a:lnTo>
                  <a:lnTo>
                    <a:pt x="203962" y="38100"/>
                  </a:lnTo>
                  <a:cubicBezTo>
                    <a:pt x="112141" y="38100"/>
                    <a:pt x="38100" y="111633"/>
                    <a:pt x="38100" y="201930"/>
                  </a:cubicBezTo>
                  <a:close/>
                </a:path>
              </a:pathLst>
            </a:custGeom>
            <a:solidFill>
              <a:srgbClr val="D6D3CC"/>
            </a:solidFill>
          </p:spPr>
        </p:sp>
      </p:grpSp>
      <p:grpSp>
        <p:nvGrpSpPr>
          <p:cNvPr id="24" name="Group 24"/>
          <p:cNvGrpSpPr/>
          <p:nvPr/>
        </p:nvGrpSpPr>
        <p:grpSpPr>
          <a:xfrm>
            <a:off x="963662" y="5902970"/>
            <a:ext cx="114300" cy="1960810"/>
            <a:chOff x="0" y="0"/>
            <a:chExt cx="152400" cy="2614413"/>
          </a:xfrm>
        </p:grpSpPr>
        <p:sp>
          <p:nvSpPr>
            <p:cNvPr id="25" name="Freeform 25"/>
            <p:cNvSpPr/>
            <p:nvPr/>
          </p:nvSpPr>
          <p:spPr>
            <a:xfrm>
              <a:off x="0" y="0"/>
              <a:ext cx="152400" cy="2614422"/>
            </a:xfrm>
            <a:custGeom>
              <a:avLst/>
              <a:gdLst/>
              <a:ahLst/>
              <a:cxnLst/>
              <a:rect l="l" t="t" r="r" b="b"/>
              <a:pathLst>
                <a:path w="152400" h="2614422">
                  <a:moveTo>
                    <a:pt x="0" y="49657"/>
                  </a:moveTo>
                  <a:cubicBezTo>
                    <a:pt x="0" y="22225"/>
                    <a:pt x="22225" y="0"/>
                    <a:pt x="49657" y="0"/>
                  </a:cubicBezTo>
                  <a:lnTo>
                    <a:pt x="102743" y="0"/>
                  </a:lnTo>
                  <a:cubicBezTo>
                    <a:pt x="130175" y="0"/>
                    <a:pt x="152400" y="22225"/>
                    <a:pt x="152400" y="49657"/>
                  </a:cubicBezTo>
                  <a:lnTo>
                    <a:pt x="152400" y="2564765"/>
                  </a:lnTo>
                  <a:cubicBezTo>
                    <a:pt x="152400" y="2592197"/>
                    <a:pt x="130175" y="2614422"/>
                    <a:pt x="102743" y="2614422"/>
                  </a:cubicBezTo>
                  <a:lnTo>
                    <a:pt x="49657" y="2614422"/>
                  </a:lnTo>
                  <a:cubicBezTo>
                    <a:pt x="22225" y="2614422"/>
                    <a:pt x="0" y="2592197"/>
                    <a:pt x="0" y="2564765"/>
                  </a:cubicBezTo>
                  <a:close/>
                </a:path>
              </a:pathLst>
            </a:custGeom>
            <a:solidFill>
              <a:srgbClr val="1B5F39"/>
            </a:solidFill>
          </p:spPr>
        </p:sp>
      </p:grpSp>
      <p:sp>
        <p:nvSpPr>
          <p:cNvPr id="26" name="TextBox 26"/>
          <p:cNvSpPr txBox="1"/>
          <p:nvPr/>
        </p:nvSpPr>
        <p:spPr>
          <a:xfrm>
            <a:off x="1354485" y="6150917"/>
            <a:ext cx="4142184" cy="493663"/>
          </a:xfrm>
          <a:prstGeom prst="rect">
            <a:avLst/>
          </a:prstGeom>
        </p:spPr>
        <p:txBody>
          <a:bodyPr lIns="0" tIns="0" rIns="0" bIns="0" rtlCol="0" anchor="t">
            <a:spAutoFit/>
          </a:bodyPr>
          <a:lstStyle/>
          <a:p>
            <a:pPr algn="l">
              <a:lnSpc>
                <a:spcPts val="3625"/>
              </a:lnSpc>
            </a:pPr>
            <a:r>
              <a:rPr lang="en-US" sz="2874">
                <a:solidFill>
                  <a:srgbClr val="2C2821"/>
                </a:solidFill>
                <a:latin typeface="Alice"/>
                <a:ea typeface="Alice"/>
                <a:cs typeface="Alice"/>
                <a:sym typeface="Alice"/>
              </a:rPr>
              <a:t>Master Password System</a:t>
            </a:r>
          </a:p>
        </p:txBody>
      </p:sp>
      <p:sp>
        <p:nvSpPr>
          <p:cNvPr id="27" name="TextBox 27"/>
          <p:cNvSpPr txBox="1"/>
          <p:nvPr/>
        </p:nvSpPr>
        <p:spPr>
          <a:xfrm>
            <a:off x="1354485" y="6717209"/>
            <a:ext cx="7389019" cy="870049"/>
          </a:xfrm>
          <a:prstGeom prst="rect">
            <a:avLst/>
          </a:prstGeom>
        </p:spPr>
        <p:txBody>
          <a:bodyPr lIns="0" tIns="0" rIns="0" bIns="0" rtlCol="0" anchor="t">
            <a:spAutoFit/>
          </a:bodyPr>
          <a:lstStyle/>
          <a:p>
            <a:pPr algn="l">
              <a:lnSpc>
                <a:spcPts val="3125"/>
              </a:lnSpc>
            </a:pPr>
            <a:r>
              <a:rPr lang="en-US" sz="1937">
                <a:solidFill>
                  <a:srgbClr val="2C2821"/>
                </a:solidFill>
                <a:latin typeface="Lora"/>
                <a:ea typeface="Lora"/>
                <a:cs typeface="Lora"/>
                <a:sym typeface="Lora"/>
              </a:rPr>
              <a:t>A single, strong master password controls access to all encrypted data, protected by robust key derivation functions.</a:t>
            </a:r>
          </a:p>
        </p:txBody>
      </p:sp>
      <p:grpSp>
        <p:nvGrpSpPr>
          <p:cNvPr id="28" name="Group 28"/>
          <p:cNvGrpSpPr/>
          <p:nvPr/>
        </p:nvGrpSpPr>
        <p:grpSpPr>
          <a:xfrm>
            <a:off x="9253686" y="5888682"/>
            <a:ext cx="8056364" cy="1989385"/>
            <a:chOff x="0" y="0"/>
            <a:chExt cx="10741818" cy="2652513"/>
          </a:xfrm>
        </p:grpSpPr>
        <p:sp>
          <p:nvSpPr>
            <p:cNvPr id="29" name="Freeform 29"/>
            <p:cNvSpPr/>
            <p:nvPr/>
          </p:nvSpPr>
          <p:spPr>
            <a:xfrm>
              <a:off x="19050" y="19050"/>
              <a:ext cx="10703814" cy="2614422"/>
            </a:xfrm>
            <a:custGeom>
              <a:avLst/>
              <a:gdLst/>
              <a:ahLst/>
              <a:cxnLst/>
              <a:rect l="l" t="t" r="r" b="b"/>
              <a:pathLst>
                <a:path w="10703814" h="2614422">
                  <a:moveTo>
                    <a:pt x="0" y="182880"/>
                  </a:moveTo>
                  <a:cubicBezTo>
                    <a:pt x="0" y="81915"/>
                    <a:pt x="82804" y="0"/>
                    <a:pt x="184912" y="0"/>
                  </a:cubicBezTo>
                  <a:lnTo>
                    <a:pt x="10518902" y="0"/>
                  </a:lnTo>
                  <a:cubicBezTo>
                    <a:pt x="10621010" y="0"/>
                    <a:pt x="10703814" y="81915"/>
                    <a:pt x="10703814" y="182880"/>
                  </a:cubicBezTo>
                  <a:lnTo>
                    <a:pt x="10703814" y="2431542"/>
                  </a:lnTo>
                  <a:cubicBezTo>
                    <a:pt x="10703814" y="2532507"/>
                    <a:pt x="10621010" y="2614422"/>
                    <a:pt x="10518902" y="2614422"/>
                  </a:cubicBezTo>
                  <a:lnTo>
                    <a:pt x="184912" y="2614422"/>
                  </a:lnTo>
                  <a:cubicBezTo>
                    <a:pt x="82804" y="2614422"/>
                    <a:pt x="0" y="2532507"/>
                    <a:pt x="0" y="2431542"/>
                  </a:cubicBezTo>
                  <a:close/>
                </a:path>
              </a:pathLst>
            </a:custGeom>
            <a:solidFill>
              <a:srgbClr val="FCFBF8"/>
            </a:solidFill>
          </p:spPr>
        </p:sp>
        <p:sp>
          <p:nvSpPr>
            <p:cNvPr id="30" name="Freeform 30"/>
            <p:cNvSpPr/>
            <p:nvPr/>
          </p:nvSpPr>
          <p:spPr>
            <a:xfrm>
              <a:off x="0" y="0"/>
              <a:ext cx="10741914" cy="2652522"/>
            </a:xfrm>
            <a:custGeom>
              <a:avLst/>
              <a:gdLst/>
              <a:ahLst/>
              <a:cxnLst/>
              <a:rect l="l" t="t" r="r" b="b"/>
              <a:pathLst>
                <a:path w="10741914" h="2652522">
                  <a:moveTo>
                    <a:pt x="0" y="201930"/>
                  </a:moveTo>
                  <a:cubicBezTo>
                    <a:pt x="0" y="90170"/>
                    <a:pt x="91440" y="0"/>
                    <a:pt x="203962" y="0"/>
                  </a:cubicBezTo>
                  <a:lnTo>
                    <a:pt x="10537952" y="0"/>
                  </a:lnTo>
                  <a:lnTo>
                    <a:pt x="10537952" y="19050"/>
                  </a:lnTo>
                  <a:lnTo>
                    <a:pt x="10537952" y="0"/>
                  </a:lnTo>
                  <a:cubicBezTo>
                    <a:pt x="10650347" y="0"/>
                    <a:pt x="10741914" y="90170"/>
                    <a:pt x="10741914" y="201930"/>
                  </a:cubicBezTo>
                  <a:lnTo>
                    <a:pt x="10722864" y="201930"/>
                  </a:lnTo>
                  <a:lnTo>
                    <a:pt x="10741914" y="201930"/>
                  </a:lnTo>
                  <a:lnTo>
                    <a:pt x="10741914" y="2450592"/>
                  </a:lnTo>
                  <a:lnTo>
                    <a:pt x="10722864" y="2450592"/>
                  </a:lnTo>
                  <a:lnTo>
                    <a:pt x="10741914" y="2450592"/>
                  </a:lnTo>
                  <a:cubicBezTo>
                    <a:pt x="10741914" y="2562352"/>
                    <a:pt x="10650474" y="2652522"/>
                    <a:pt x="10537952" y="2652522"/>
                  </a:cubicBezTo>
                  <a:lnTo>
                    <a:pt x="10537952" y="2633472"/>
                  </a:lnTo>
                  <a:lnTo>
                    <a:pt x="10537952" y="2652522"/>
                  </a:lnTo>
                  <a:lnTo>
                    <a:pt x="203962" y="2652522"/>
                  </a:lnTo>
                  <a:lnTo>
                    <a:pt x="203962" y="2633472"/>
                  </a:lnTo>
                  <a:lnTo>
                    <a:pt x="203962" y="2652522"/>
                  </a:lnTo>
                  <a:cubicBezTo>
                    <a:pt x="91440" y="2652522"/>
                    <a:pt x="0" y="2562352"/>
                    <a:pt x="0" y="2450592"/>
                  </a:cubicBezTo>
                  <a:lnTo>
                    <a:pt x="0" y="201930"/>
                  </a:lnTo>
                  <a:lnTo>
                    <a:pt x="19050" y="201930"/>
                  </a:lnTo>
                  <a:lnTo>
                    <a:pt x="0" y="201930"/>
                  </a:lnTo>
                  <a:moveTo>
                    <a:pt x="38100" y="201930"/>
                  </a:moveTo>
                  <a:lnTo>
                    <a:pt x="38100" y="2450592"/>
                  </a:lnTo>
                  <a:lnTo>
                    <a:pt x="19050" y="2450592"/>
                  </a:lnTo>
                  <a:lnTo>
                    <a:pt x="38100" y="2450592"/>
                  </a:lnTo>
                  <a:cubicBezTo>
                    <a:pt x="38100" y="2540889"/>
                    <a:pt x="112141" y="2614422"/>
                    <a:pt x="203962" y="2614422"/>
                  </a:cubicBezTo>
                  <a:lnTo>
                    <a:pt x="10537952" y="2614422"/>
                  </a:lnTo>
                  <a:cubicBezTo>
                    <a:pt x="10629773" y="2614422"/>
                    <a:pt x="10703814" y="2540889"/>
                    <a:pt x="10703814" y="2450592"/>
                  </a:cubicBezTo>
                  <a:lnTo>
                    <a:pt x="10703814" y="201930"/>
                  </a:lnTo>
                  <a:cubicBezTo>
                    <a:pt x="10703814" y="111633"/>
                    <a:pt x="10629773" y="38100"/>
                    <a:pt x="10537952" y="38100"/>
                  </a:cubicBezTo>
                  <a:lnTo>
                    <a:pt x="203962" y="38100"/>
                  </a:lnTo>
                  <a:lnTo>
                    <a:pt x="203962" y="19050"/>
                  </a:lnTo>
                  <a:lnTo>
                    <a:pt x="203962" y="38100"/>
                  </a:lnTo>
                  <a:cubicBezTo>
                    <a:pt x="112141" y="38100"/>
                    <a:pt x="38100" y="111633"/>
                    <a:pt x="38100" y="201930"/>
                  </a:cubicBezTo>
                  <a:close/>
                </a:path>
              </a:pathLst>
            </a:custGeom>
            <a:solidFill>
              <a:srgbClr val="D6D3CC"/>
            </a:solidFill>
          </p:spPr>
        </p:sp>
      </p:grpSp>
      <p:grpSp>
        <p:nvGrpSpPr>
          <p:cNvPr id="31" name="Group 31"/>
          <p:cNvGrpSpPr/>
          <p:nvPr/>
        </p:nvGrpSpPr>
        <p:grpSpPr>
          <a:xfrm>
            <a:off x="9239399" y="5902970"/>
            <a:ext cx="114300" cy="1960810"/>
            <a:chOff x="0" y="0"/>
            <a:chExt cx="152400" cy="2614413"/>
          </a:xfrm>
        </p:grpSpPr>
        <p:sp>
          <p:nvSpPr>
            <p:cNvPr id="32" name="Freeform 32"/>
            <p:cNvSpPr/>
            <p:nvPr/>
          </p:nvSpPr>
          <p:spPr>
            <a:xfrm>
              <a:off x="0" y="0"/>
              <a:ext cx="152400" cy="2614422"/>
            </a:xfrm>
            <a:custGeom>
              <a:avLst/>
              <a:gdLst/>
              <a:ahLst/>
              <a:cxnLst/>
              <a:rect l="l" t="t" r="r" b="b"/>
              <a:pathLst>
                <a:path w="152400" h="2614422">
                  <a:moveTo>
                    <a:pt x="0" y="49657"/>
                  </a:moveTo>
                  <a:cubicBezTo>
                    <a:pt x="0" y="22225"/>
                    <a:pt x="22225" y="0"/>
                    <a:pt x="49657" y="0"/>
                  </a:cubicBezTo>
                  <a:lnTo>
                    <a:pt x="102743" y="0"/>
                  </a:lnTo>
                  <a:cubicBezTo>
                    <a:pt x="130175" y="0"/>
                    <a:pt x="152400" y="22225"/>
                    <a:pt x="152400" y="49657"/>
                  </a:cubicBezTo>
                  <a:lnTo>
                    <a:pt x="152400" y="2564765"/>
                  </a:lnTo>
                  <a:cubicBezTo>
                    <a:pt x="152400" y="2592197"/>
                    <a:pt x="130175" y="2614422"/>
                    <a:pt x="102743" y="2614422"/>
                  </a:cubicBezTo>
                  <a:lnTo>
                    <a:pt x="49657" y="2614422"/>
                  </a:lnTo>
                  <a:cubicBezTo>
                    <a:pt x="22225" y="2614422"/>
                    <a:pt x="0" y="2592197"/>
                    <a:pt x="0" y="2564765"/>
                  </a:cubicBezTo>
                  <a:close/>
                </a:path>
              </a:pathLst>
            </a:custGeom>
            <a:solidFill>
              <a:srgbClr val="1B5F39"/>
            </a:solidFill>
          </p:spPr>
        </p:sp>
      </p:grpSp>
      <p:sp>
        <p:nvSpPr>
          <p:cNvPr id="33" name="TextBox 33"/>
          <p:cNvSpPr txBox="1"/>
          <p:nvPr/>
        </p:nvSpPr>
        <p:spPr>
          <a:xfrm>
            <a:off x="9630221" y="6150917"/>
            <a:ext cx="3721299" cy="493663"/>
          </a:xfrm>
          <a:prstGeom prst="rect">
            <a:avLst/>
          </a:prstGeom>
        </p:spPr>
        <p:txBody>
          <a:bodyPr lIns="0" tIns="0" rIns="0" bIns="0" rtlCol="0" anchor="t">
            <a:spAutoFit/>
          </a:bodyPr>
          <a:lstStyle/>
          <a:p>
            <a:pPr algn="l">
              <a:lnSpc>
                <a:spcPts val="3625"/>
              </a:lnSpc>
            </a:pPr>
            <a:r>
              <a:rPr lang="en-US" sz="2874">
                <a:solidFill>
                  <a:srgbClr val="2C2821"/>
                </a:solidFill>
                <a:latin typeface="Alice"/>
                <a:ea typeface="Alice"/>
                <a:cs typeface="Alice"/>
                <a:sym typeface="Alice"/>
              </a:rPr>
              <a:t>Secure Operations</a:t>
            </a:r>
          </a:p>
        </p:txBody>
      </p:sp>
      <p:sp>
        <p:nvSpPr>
          <p:cNvPr id="34" name="TextBox 34"/>
          <p:cNvSpPr txBox="1"/>
          <p:nvPr/>
        </p:nvSpPr>
        <p:spPr>
          <a:xfrm>
            <a:off x="9630221" y="6717209"/>
            <a:ext cx="7389019" cy="870049"/>
          </a:xfrm>
          <a:prstGeom prst="rect">
            <a:avLst/>
          </a:prstGeom>
        </p:spPr>
        <p:txBody>
          <a:bodyPr lIns="0" tIns="0" rIns="0" bIns="0" rtlCol="0" anchor="t">
            <a:spAutoFit/>
          </a:bodyPr>
          <a:lstStyle/>
          <a:p>
            <a:pPr algn="l">
              <a:lnSpc>
                <a:spcPts val="3125"/>
              </a:lnSpc>
            </a:pPr>
            <a:r>
              <a:rPr lang="en-US" sz="1937">
                <a:solidFill>
                  <a:srgbClr val="2C2821"/>
                </a:solidFill>
                <a:latin typeface="Lora"/>
                <a:ea typeface="Lora"/>
                <a:cs typeface="Lora"/>
                <a:sym typeface="Lora"/>
              </a:rPr>
              <a:t>Includes secure file deletion and key management to prevent data remnants and unauthorized recovery.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1F2DE"/>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CFBF8"/>
            </a:solidFill>
          </p:spPr>
        </p:sp>
      </p:grpSp>
      <p:grpSp>
        <p:nvGrpSpPr>
          <p:cNvPr id="6" name="Group 6"/>
          <p:cNvGrpSpPr/>
          <p:nvPr/>
        </p:nvGrpSpPr>
        <p:grpSpPr>
          <a:xfrm>
            <a:off x="0" y="0"/>
            <a:ext cx="18288000" cy="6174284"/>
            <a:chOff x="0" y="0"/>
            <a:chExt cx="24384000" cy="6202163"/>
          </a:xfrm>
        </p:grpSpPr>
        <p:sp>
          <p:nvSpPr>
            <p:cNvPr id="7" name="Freeform 7" descr="preencoded.png"/>
            <p:cNvSpPr/>
            <p:nvPr/>
          </p:nvSpPr>
          <p:spPr>
            <a:xfrm>
              <a:off x="0" y="0"/>
              <a:ext cx="24384000" cy="6202172"/>
            </a:xfrm>
            <a:custGeom>
              <a:avLst/>
              <a:gdLst/>
              <a:ahLst/>
              <a:cxnLst/>
              <a:rect l="l" t="t" r="r" b="b"/>
              <a:pathLst>
                <a:path w="24384000" h="6202172">
                  <a:moveTo>
                    <a:pt x="0" y="0"/>
                  </a:moveTo>
                  <a:lnTo>
                    <a:pt x="24384000" y="0"/>
                  </a:lnTo>
                  <a:lnTo>
                    <a:pt x="24384000" y="6202172"/>
                  </a:lnTo>
                  <a:lnTo>
                    <a:pt x="0" y="6202172"/>
                  </a:lnTo>
                  <a:lnTo>
                    <a:pt x="0" y="0"/>
                  </a:lnTo>
                  <a:close/>
                </a:path>
              </a:pathLst>
            </a:custGeom>
            <a:blipFill>
              <a:blip r:embed="rId2"/>
              <a:stretch>
                <a:fillRect l="-36" r="-36"/>
              </a:stretch>
            </a:blipFill>
          </p:spPr>
        </p:sp>
      </p:grpSp>
      <p:grpSp>
        <p:nvGrpSpPr>
          <p:cNvPr id="8" name="Group 8"/>
          <p:cNvGrpSpPr/>
          <p:nvPr/>
        </p:nvGrpSpPr>
        <p:grpSpPr>
          <a:xfrm>
            <a:off x="686568" y="251271"/>
            <a:ext cx="16914863" cy="5671750"/>
            <a:chOff x="-141984" y="-55670"/>
            <a:chExt cx="7856982" cy="5375529"/>
          </a:xfrm>
        </p:grpSpPr>
        <p:sp>
          <p:nvSpPr>
            <p:cNvPr id="9" name="Freeform 9" descr="preencoded.png"/>
            <p:cNvSpPr/>
            <p:nvPr/>
          </p:nvSpPr>
          <p:spPr>
            <a:xfrm>
              <a:off x="-141984" y="-55670"/>
              <a:ext cx="7856982" cy="5375529"/>
            </a:xfrm>
            <a:custGeom>
              <a:avLst/>
              <a:gdLst/>
              <a:ahLst/>
              <a:cxnLst/>
              <a:rect l="l" t="t" r="r" b="b"/>
              <a:pathLst>
                <a:path w="7856982" h="5375529">
                  <a:moveTo>
                    <a:pt x="0" y="0"/>
                  </a:moveTo>
                  <a:lnTo>
                    <a:pt x="7856982" y="0"/>
                  </a:lnTo>
                  <a:lnTo>
                    <a:pt x="7856982" y="5375529"/>
                  </a:lnTo>
                  <a:lnTo>
                    <a:pt x="0" y="5375529"/>
                  </a:lnTo>
                  <a:lnTo>
                    <a:pt x="0" y="0"/>
                  </a:lnTo>
                  <a:close/>
                </a:path>
              </a:pathLst>
            </a:custGeom>
            <a:blipFill>
              <a:blip r:embed="rId3"/>
              <a:stretch>
                <a:fillRect l="-59" r="-58" b="1"/>
              </a:stretch>
            </a:blipFill>
          </p:spPr>
        </p:sp>
      </p:grpSp>
      <p:sp>
        <p:nvSpPr>
          <p:cNvPr id="10" name="TextBox 10"/>
          <p:cNvSpPr txBox="1"/>
          <p:nvPr/>
        </p:nvSpPr>
        <p:spPr>
          <a:xfrm>
            <a:off x="5943600" y="6891779"/>
            <a:ext cx="7086600" cy="782265"/>
          </a:xfrm>
          <a:prstGeom prst="rect">
            <a:avLst/>
          </a:prstGeom>
        </p:spPr>
        <p:txBody>
          <a:bodyPr wrap="square" lIns="0" tIns="0" rIns="0" bIns="0" rtlCol="0" anchor="t">
            <a:spAutoFit/>
          </a:bodyPr>
          <a:lstStyle/>
          <a:p>
            <a:pPr algn="ctr">
              <a:lnSpc>
                <a:spcPts val="6062"/>
              </a:lnSpc>
            </a:pPr>
            <a:r>
              <a:rPr lang="en-US" sz="6000" dirty="0">
                <a:solidFill>
                  <a:srgbClr val="233E32"/>
                </a:solidFill>
                <a:latin typeface="Alice"/>
                <a:ea typeface="Alice"/>
                <a:cs typeface="Alice"/>
                <a:sym typeface="Alice"/>
              </a:rPr>
              <a:t>System Architecture</a:t>
            </a:r>
          </a:p>
        </p:txBody>
      </p:sp>
      <p:sp>
        <p:nvSpPr>
          <p:cNvPr id="11" name="TextBox 11"/>
          <p:cNvSpPr txBox="1"/>
          <p:nvPr/>
        </p:nvSpPr>
        <p:spPr>
          <a:xfrm>
            <a:off x="992236" y="8724900"/>
            <a:ext cx="16303526" cy="795089"/>
          </a:xfrm>
          <a:prstGeom prst="rect">
            <a:avLst/>
          </a:prstGeom>
        </p:spPr>
        <p:txBody>
          <a:bodyPr lIns="0" tIns="0" rIns="0" bIns="0" rtlCol="0" anchor="t">
            <a:spAutoFit/>
          </a:bodyPr>
          <a:lstStyle/>
          <a:p>
            <a:pPr algn="ctr">
              <a:lnSpc>
                <a:spcPts val="3125"/>
              </a:lnSpc>
            </a:pPr>
            <a:r>
              <a:rPr lang="en-US" sz="2400" dirty="0">
                <a:solidFill>
                  <a:srgbClr val="2C2821"/>
                </a:solidFill>
                <a:latin typeface="Lora"/>
                <a:ea typeface="Lora"/>
                <a:cs typeface="Lora"/>
                <a:sym typeface="Lora"/>
              </a:rPr>
              <a:t>The architecture ensures a logical flow of operations, from user input to secure storage and retrieval, with clear separation of encryption and key management processes.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1F2DE"/>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CFBF8"/>
            </a:solidFill>
          </p:spPr>
        </p:sp>
      </p:grpSp>
      <p:sp>
        <p:nvSpPr>
          <p:cNvPr id="6" name="TextBox 6"/>
          <p:cNvSpPr txBox="1"/>
          <p:nvPr/>
        </p:nvSpPr>
        <p:spPr>
          <a:xfrm>
            <a:off x="7449294" y="562867"/>
            <a:ext cx="3389411" cy="452140"/>
          </a:xfrm>
          <a:prstGeom prst="rect">
            <a:avLst/>
          </a:prstGeom>
        </p:spPr>
        <p:txBody>
          <a:bodyPr lIns="0" tIns="0" rIns="0" bIns="0" rtlCol="0" anchor="t">
            <a:spAutoFit/>
          </a:bodyPr>
          <a:lstStyle/>
          <a:p>
            <a:pPr algn="ctr">
              <a:lnSpc>
                <a:spcPts val="3312"/>
              </a:lnSpc>
            </a:pPr>
            <a:r>
              <a:rPr lang="en-US" sz="2625">
                <a:solidFill>
                  <a:srgbClr val="233E32"/>
                </a:solidFill>
                <a:latin typeface="Alice"/>
                <a:ea typeface="Alice"/>
                <a:cs typeface="Alice"/>
                <a:sym typeface="Alice"/>
              </a:rPr>
              <a:t>Key Features</a:t>
            </a:r>
          </a:p>
        </p:txBody>
      </p:sp>
      <p:grpSp>
        <p:nvGrpSpPr>
          <p:cNvPr id="7" name="Group 7"/>
          <p:cNvGrpSpPr/>
          <p:nvPr/>
        </p:nvGrpSpPr>
        <p:grpSpPr>
          <a:xfrm>
            <a:off x="834181" y="1286024"/>
            <a:ext cx="542181" cy="813346"/>
            <a:chOff x="0" y="0"/>
            <a:chExt cx="722908" cy="1084462"/>
          </a:xfrm>
        </p:grpSpPr>
        <p:sp>
          <p:nvSpPr>
            <p:cNvPr id="8" name="Freeform 8"/>
            <p:cNvSpPr/>
            <p:nvPr/>
          </p:nvSpPr>
          <p:spPr>
            <a:xfrm>
              <a:off x="0" y="0"/>
              <a:ext cx="722884" cy="1084453"/>
            </a:xfrm>
            <a:custGeom>
              <a:avLst/>
              <a:gdLst/>
              <a:ahLst/>
              <a:cxnLst/>
              <a:rect l="l" t="t" r="r" b="b"/>
              <a:pathLst>
                <a:path w="722884" h="1084453">
                  <a:moveTo>
                    <a:pt x="0" y="361442"/>
                  </a:moveTo>
                  <a:cubicBezTo>
                    <a:pt x="0" y="161798"/>
                    <a:pt x="161798" y="0"/>
                    <a:pt x="361442" y="0"/>
                  </a:cubicBezTo>
                  <a:cubicBezTo>
                    <a:pt x="561086" y="0"/>
                    <a:pt x="722884" y="161798"/>
                    <a:pt x="722884" y="361442"/>
                  </a:cubicBezTo>
                  <a:lnTo>
                    <a:pt x="722884" y="723011"/>
                  </a:lnTo>
                  <a:cubicBezTo>
                    <a:pt x="722884" y="922655"/>
                    <a:pt x="561086" y="1084453"/>
                    <a:pt x="361442" y="1084453"/>
                  </a:cubicBezTo>
                  <a:cubicBezTo>
                    <a:pt x="161798" y="1084453"/>
                    <a:pt x="0" y="922655"/>
                    <a:pt x="0" y="723011"/>
                  </a:cubicBezTo>
                  <a:close/>
                </a:path>
              </a:pathLst>
            </a:custGeom>
            <a:solidFill>
              <a:srgbClr val="F0EDE6"/>
            </a:solidFill>
          </p:spPr>
        </p:sp>
      </p:grpSp>
      <p:grpSp>
        <p:nvGrpSpPr>
          <p:cNvPr id="9" name="Group 9"/>
          <p:cNvGrpSpPr/>
          <p:nvPr/>
        </p:nvGrpSpPr>
        <p:grpSpPr>
          <a:xfrm>
            <a:off x="1003547" y="1565522"/>
            <a:ext cx="203299" cy="254199"/>
            <a:chOff x="0" y="0"/>
            <a:chExt cx="271065" cy="338932"/>
          </a:xfrm>
        </p:grpSpPr>
        <p:sp>
          <p:nvSpPr>
            <p:cNvPr id="10" name="Freeform 10" descr="preencoded.png"/>
            <p:cNvSpPr/>
            <p:nvPr/>
          </p:nvSpPr>
          <p:spPr>
            <a:xfrm>
              <a:off x="0" y="0"/>
              <a:ext cx="271018" cy="338963"/>
            </a:xfrm>
            <a:custGeom>
              <a:avLst/>
              <a:gdLst/>
              <a:ahLst/>
              <a:cxnLst/>
              <a:rect l="l" t="t" r="r" b="b"/>
              <a:pathLst>
                <a:path w="271018" h="338963">
                  <a:moveTo>
                    <a:pt x="0" y="0"/>
                  </a:moveTo>
                  <a:lnTo>
                    <a:pt x="271018" y="0"/>
                  </a:lnTo>
                  <a:lnTo>
                    <a:pt x="271018" y="338963"/>
                  </a:lnTo>
                  <a:lnTo>
                    <a:pt x="0" y="338963"/>
                  </a:lnTo>
                  <a:lnTo>
                    <a:pt x="0" y="0"/>
                  </a:lnTo>
                  <a:close/>
                </a:path>
              </a:pathLst>
            </a:custGeom>
            <a:blipFill>
              <a:blip r:embed="rId2"/>
              <a:stretch>
                <a:fillRect t="-1413" r="-17" b="-1403"/>
              </a:stretch>
            </a:blipFill>
          </p:spPr>
        </p:sp>
      </p:grpSp>
      <p:sp>
        <p:nvSpPr>
          <p:cNvPr id="11" name="TextBox 11"/>
          <p:cNvSpPr txBox="1"/>
          <p:nvPr/>
        </p:nvSpPr>
        <p:spPr>
          <a:xfrm>
            <a:off x="1511796" y="1402407"/>
            <a:ext cx="1694706" cy="230832"/>
          </a:xfrm>
          <a:prstGeom prst="rect">
            <a:avLst/>
          </a:prstGeom>
        </p:spPr>
        <p:txBody>
          <a:bodyPr lIns="0" tIns="0" rIns="0" bIns="0" rtlCol="0" anchor="t">
            <a:spAutoFit/>
          </a:bodyPr>
          <a:lstStyle/>
          <a:p>
            <a:pPr algn="l">
              <a:lnSpc>
                <a:spcPts val="1624"/>
              </a:lnSpc>
            </a:pPr>
            <a:r>
              <a:rPr lang="en-US" sz="1312">
                <a:solidFill>
                  <a:srgbClr val="2C2821"/>
                </a:solidFill>
                <a:latin typeface="Alice"/>
                <a:ea typeface="Alice"/>
                <a:cs typeface="Alice"/>
                <a:sym typeface="Alice"/>
              </a:rPr>
              <a:t>Encrypt Files</a:t>
            </a:r>
          </a:p>
        </p:txBody>
      </p:sp>
      <p:sp>
        <p:nvSpPr>
          <p:cNvPr id="12" name="TextBox 12"/>
          <p:cNvSpPr txBox="1"/>
          <p:nvPr/>
        </p:nvSpPr>
        <p:spPr>
          <a:xfrm>
            <a:off x="1511796" y="1676400"/>
            <a:ext cx="15942022" cy="254943"/>
          </a:xfrm>
          <a:prstGeom prst="rect">
            <a:avLst/>
          </a:prstGeom>
        </p:spPr>
        <p:txBody>
          <a:bodyPr lIns="0" tIns="0" rIns="0" bIns="0" rtlCol="0" anchor="t">
            <a:spAutoFit/>
          </a:bodyPr>
          <a:lstStyle/>
          <a:p>
            <a:pPr algn="l">
              <a:lnSpc>
                <a:spcPts val="1687"/>
              </a:lnSpc>
            </a:pPr>
            <a:r>
              <a:rPr lang="en-US" sz="1062">
                <a:solidFill>
                  <a:srgbClr val="2C2821"/>
                </a:solidFill>
                <a:latin typeface="Lora"/>
                <a:ea typeface="Lora"/>
                <a:cs typeface="Lora"/>
                <a:sym typeface="Lora"/>
              </a:rPr>
              <a:t>Securely encrypt any file type using strong AES-256 encryption. The intuitive interface makes it easy to select individual files or entire folders for protection, ensuring all your sensitive data is safeguarded with military-grade standards.</a:t>
            </a:r>
          </a:p>
        </p:txBody>
      </p:sp>
      <p:grpSp>
        <p:nvGrpSpPr>
          <p:cNvPr id="13" name="Group 13"/>
          <p:cNvGrpSpPr/>
          <p:nvPr/>
        </p:nvGrpSpPr>
        <p:grpSpPr>
          <a:xfrm>
            <a:off x="834181" y="2234804"/>
            <a:ext cx="542181" cy="813346"/>
            <a:chOff x="0" y="0"/>
            <a:chExt cx="722908" cy="1084462"/>
          </a:xfrm>
        </p:grpSpPr>
        <p:sp>
          <p:nvSpPr>
            <p:cNvPr id="14" name="Freeform 14"/>
            <p:cNvSpPr/>
            <p:nvPr/>
          </p:nvSpPr>
          <p:spPr>
            <a:xfrm>
              <a:off x="0" y="0"/>
              <a:ext cx="722884" cy="1084453"/>
            </a:xfrm>
            <a:custGeom>
              <a:avLst/>
              <a:gdLst/>
              <a:ahLst/>
              <a:cxnLst/>
              <a:rect l="l" t="t" r="r" b="b"/>
              <a:pathLst>
                <a:path w="722884" h="1084453">
                  <a:moveTo>
                    <a:pt x="0" y="361442"/>
                  </a:moveTo>
                  <a:cubicBezTo>
                    <a:pt x="0" y="161798"/>
                    <a:pt x="161798" y="0"/>
                    <a:pt x="361442" y="0"/>
                  </a:cubicBezTo>
                  <a:cubicBezTo>
                    <a:pt x="561086" y="0"/>
                    <a:pt x="722884" y="161798"/>
                    <a:pt x="722884" y="361442"/>
                  </a:cubicBezTo>
                  <a:lnTo>
                    <a:pt x="722884" y="723011"/>
                  </a:lnTo>
                  <a:cubicBezTo>
                    <a:pt x="722884" y="922655"/>
                    <a:pt x="561086" y="1084453"/>
                    <a:pt x="361442" y="1084453"/>
                  </a:cubicBezTo>
                  <a:cubicBezTo>
                    <a:pt x="161798" y="1084453"/>
                    <a:pt x="0" y="922655"/>
                    <a:pt x="0" y="723011"/>
                  </a:cubicBezTo>
                  <a:close/>
                </a:path>
              </a:pathLst>
            </a:custGeom>
            <a:solidFill>
              <a:srgbClr val="F0EDE6"/>
            </a:solidFill>
          </p:spPr>
        </p:sp>
      </p:grpSp>
      <p:grpSp>
        <p:nvGrpSpPr>
          <p:cNvPr id="15" name="Group 15"/>
          <p:cNvGrpSpPr/>
          <p:nvPr/>
        </p:nvGrpSpPr>
        <p:grpSpPr>
          <a:xfrm>
            <a:off x="1003547" y="2514302"/>
            <a:ext cx="203299" cy="254199"/>
            <a:chOff x="0" y="0"/>
            <a:chExt cx="271065" cy="338932"/>
          </a:xfrm>
        </p:grpSpPr>
        <p:sp>
          <p:nvSpPr>
            <p:cNvPr id="16" name="Freeform 16" descr="preencoded.png"/>
            <p:cNvSpPr/>
            <p:nvPr/>
          </p:nvSpPr>
          <p:spPr>
            <a:xfrm>
              <a:off x="0" y="0"/>
              <a:ext cx="271018" cy="338963"/>
            </a:xfrm>
            <a:custGeom>
              <a:avLst/>
              <a:gdLst/>
              <a:ahLst/>
              <a:cxnLst/>
              <a:rect l="l" t="t" r="r" b="b"/>
              <a:pathLst>
                <a:path w="271018" h="338963">
                  <a:moveTo>
                    <a:pt x="0" y="0"/>
                  </a:moveTo>
                  <a:lnTo>
                    <a:pt x="271018" y="0"/>
                  </a:lnTo>
                  <a:lnTo>
                    <a:pt x="271018" y="338963"/>
                  </a:lnTo>
                  <a:lnTo>
                    <a:pt x="0" y="338963"/>
                  </a:lnTo>
                  <a:lnTo>
                    <a:pt x="0" y="0"/>
                  </a:lnTo>
                  <a:close/>
                </a:path>
              </a:pathLst>
            </a:custGeom>
            <a:blipFill>
              <a:blip r:embed="rId3"/>
              <a:stretch>
                <a:fillRect t="-1413" r="-17" b="-1403"/>
              </a:stretch>
            </a:blipFill>
          </p:spPr>
        </p:sp>
      </p:grpSp>
      <p:sp>
        <p:nvSpPr>
          <p:cNvPr id="17" name="TextBox 17"/>
          <p:cNvSpPr txBox="1"/>
          <p:nvPr/>
        </p:nvSpPr>
        <p:spPr>
          <a:xfrm>
            <a:off x="1511796" y="2351186"/>
            <a:ext cx="1694706" cy="230832"/>
          </a:xfrm>
          <a:prstGeom prst="rect">
            <a:avLst/>
          </a:prstGeom>
        </p:spPr>
        <p:txBody>
          <a:bodyPr lIns="0" tIns="0" rIns="0" bIns="0" rtlCol="0" anchor="t">
            <a:spAutoFit/>
          </a:bodyPr>
          <a:lstStyle/>
          <a:p>
            <a:pPr algn="l">
              <a:lnSpc>
                <a:spcPts val="1624"/>
              </a:lnSpc>
            </a:pPr>
            <a:r>
              <a:rPr lang="en-US" sz="1312">
                <a:solidFill>
                  <a:srgbClr val="2C2821"/>
                </a:solidFill>
                <a:latin typeface="Alice"/>
                <a:ea typeface="Alice"/>
                <a:cs typeface="Alice"/>
                <a:sym typeface="Alice"/>
              </a:rPr>
              <a:t>Decrypt Files</a:t>
            </a:r>
          </a:p>
        </p:txBody>
      </p:sp>
      <p:sp>
        <p:nvSpPr>
          <p:cNvPr id="18" name="TextBox 18"/>
          <p:cNvSpPr txBox="1"/>
          <p:nvPr/>
        </p:nvSpPr>
        <p:spPr>
          <a:xfrm>
            <a:off x="1511796" y="2625179"/>
            <a:ext cx="15942022" cy="254942"/>
          </a:xfrm>
          <a:prstGeom prst="rect">
            <a:avLst/>
          </a:prstGeom>
        </p:spPr>
        <p:txBody>
          <a:bodyPr lIns="0" tIns="0" rIns="0" bIns="0" rtlCol="0" anchor="t">
            <a:spAutoFit/>
          </a:bodyPr>
          <a:lstStyle/>
          <a:p>
            <a:pPr algn="l">
              <a:lnSpc>
                <a:spcPts val="1687"/>
              </a:lnSpc>
            </a:pPr>
            <a:r>
              <a:rPr lang="en-US" sz="1062">
                <a:solidFill>
                  <a:srgbClr val="2C2821"/>
                </a:solidFill>
                <a:latin typeface="Lora"/>
                <a:ea typeface="Lora"/>
                <a:cs typeface="Lora"/>
                <a:sym typeface="Lora"/>
              </a:rPr>
              <a:t>Effortlessly restore your original files to their unencrypted state whenever needed. Our fast and reliable decryption process ensures quick access to your data, allowing for seamless workflow integration without compromising security or data integrity.</a:t>
            </a:r>
          </a:p>
        </p:txBody>
      </p:sp>
      <p:grpSp>
        <p:nvGrpSpPr>
          <p:cNvPr id="19" name="Group 19"/>
          <p:cNvGrpSpPr/>
          <p:nvPr/>
        </p:nvGrpSpPr>
        <p:grpSpPr>
          <a:xfrm>
            <a:off x="834181" y="3183582"/>
            <a:ext cx="542181" cy="997595"/>
            <a:chOff x="0" y="0"/>
            <a:chExt cx="722908" cy="1330127"/>
          </a:xfrm>
        </p:grpSpPr>
        <p:sp>
          <p:nvSpPr>
            <p:cNvPr id="20" name="Freeform 20"/>
            <p:cNvSpPr/>
            <p:nvPr/>
          </p:nvSpPr>
          <p:spPr>
            <a:xfrm>
              <a:off x="0" y="0"/>
              <a:ext cx="722884" cy="1330071"/>
            </a:xfrm>
            <a:custGeom>
              <a:avLst/>
              <a:gdLst/>
              <a:ahLst/>
              <a:cxnLst/>
              <a:rect l="l" t="t" r="r" b="b"/>
              <a:pathLst>
                <a:path w="722884" h="1330071">
                  <a:moveTo>
                    <a:pt x="0" y="361442"/>
                  </a:moveTo>
                  <a:cubicBezTo>
                    <a:pt x="0" y="161798"/>
                    <a:pt x="161798" y="0"/>
                    <a:pt x="361442" y="0"/>
                  </a:cubicBezTo>
                  <a:cubicBezTo>
                    <a:pt x="561086" y="0"/>
                    <a:pt x="722884" y="161798"/>
                    <a:pt x="722884" y="361442"/>
                  </a:cubicBezTo>
                  <a:lnTo>
                    <a:pt x="722884" y="968629"/>
                  </a:lnTo>
                  <a:cubicBezTo>
                    <a:pt x="722884" y="1168273"/>
                    <a:pt x="561086" y="1330071"/>
                    <a:pt x="361442" y="1330071"/>
                  </a:cubicBezTo>
                  <a:cubicBezTo>
                    <a:pt x="161798" y="1330071"/>
                    <a:pt x="0" y="1168273"/>
                    <a:pt x="0" y="968629"/>
                  </a:cubicBezTo>
                  <a:close/>
                </a:path>
              </a:pathLst>
            </a:custGeom>
            <a:solidFill>
              <a:srgbClr val="F0EDE6"/>
            </a:solidFill>
          </p:spPr>
        </p:sp>
      </p:grpSp>
      <p:grpSp>
        <p:nvGrpSpPr>
          <p:cNvPr id="21" name="Group 21"/>
          <p:cNvGrpSpPr/>
          <p:nvPr/>
        </p:nvGrpSpPr>
        <p:grpSpPr>
          <a:xfrm>
            <a:off x="1003547" y="3555206"/>
            <a:ext cx="203299" cy="254199"/>
            <a:chOff x="0" y="0"/>
            <a:chExt cx="271065" cy="338932"/>
          </a:xfrm>
        </p:grpSpPr>
        <p:sp>
          <p:nvSpPr>
            <p:cNvPr id="22" name="Freeform 22" descr="preencoded.png"/>
            <p:cNvSpPr/>
            <p:nvPr/>
          </p:nvSpPr>
          <p:spPr>
            <a:xfrm>
              <a:off x="0" y="0"/>
              <a:ext cx="271018" cy="338963"/>
            </a:xfrm>
            <a:custGeom>
              <a:avLst/>
              <a:gdLst/>
              <a:ahLst/>
              <a:cxnLst/>
              <a:rect l="l" t="t" r="r" b="b"/>
              <a:pathLst>
                <a:path w="271018" h="338963">
                  <a:moveTo>
                    <a:pt x="0" y="0"/>
                  </a:moveTo>
                  <a:lnTo>
                    <a:pt x="271018" y="0"/>
                  </a:lnTo>
                  <a:lnTo>
                    <a:pt x="271018" y="338963"/>
                  </a:lnTo>
                  <a:lnTo>
                    <a:pt x="0" y="338963"/>
                  </a:lnTo>
                  <a:lnTo>
                    <a:pt x="0" y="0"/>
                  </a:lnTo>
                  <a:close/>
                </a:path>
              </a:pathLst>
            </a:custGeom>
            <a:blipFill>
              <a:blip r:embed="rId4"/>
              <a:stretch>
                <a:fillRect t="-1413" r="-17" b="-1403"/>
              </a:stretch>
            </a:blipFill>
          </p:spPr>
        </p:sp>
      </p:grpSp>
      <p:sp>
        <p:nvSpPr>
          <p:cNvPr id="23" name="TextBox 23"/>
          <p:cNvSpPr txBox="1"/>
          <p:nvPr/>
        </p:nvSpPr>
        <p:spPr>
          <a:xfrm>
            <a:off x="1511796" y="3299966"/>
            <a:ext cx="1694706" cy="230833"/>
          </a:xfrm>
          <a:prstGeom prst="rect">
            <a:avLst/>
          </a:prstGeom>
        </p:spPr>
        <p:txBody>
          <a:bodyPr lIns="0" tIns="0" rIns="0" bIns="0" rtlCol="0" anchor="t">
            <a:spAutoFit/>
          </a:bodyPr>
          <a:lstStyle/>
          <a:p>
            <a:pPr algn="l">
              <a:lnSpc>
                <a:spcPts val="1624"/>
              </a:lnSpc>
            </a:pPr>
            <a:r>
              <a:rPr lang="en-US" sz="1312">
                <a:solidFill>
                  <a:srgbClr val="2C2821"/>
                </a:solidFill>
                <a:latin typeface="Alice"/>
                <a:ea typeface="Alice"/>
                <a:cs typeface="Alice"/>
                <a:sym typeface="Alice"/>
              </a:rPr>
              <a:t>List Encrypted Files</a:t>
            </a:r>
          </a:p>
        </p:txBody>
      </p:sp>
      <p:sp>
        <p:nvSpPr>
          <p:cNvPr id="24" name="TextBox 24"/>
          <p:cNvSpPr txBox="1"/>
          <p:nvPr/>
        </p:nvSpPr>
        <p:spPr>
          <a:xfrm>
            <a:off x="1511796" y="3573959"/>
            <a:ext cx="15942022" cy="471785"/>
          </a:xfrm>
          <a:prstGeom prst="rect">
            <a:avLst/>
          </a:prstGeom>
        </p:spPr>
        <p:txBody>
          <a:bodyPr lIns="0" tIns="0" rIns="0" bIns="0" rtlCol="0" anchor="t">
            <a:spAutoFit/>
          </a:bodyPr>
          <a:lstStyle/>
          <a:p>
            <a:pPr algn="l">
              <a:lnSpc>
                <a:spcPts val="1687"/>
              </a:lnSpc>
            </a:pPr>
            <a:r>
              <a:rPr lang="en-US" sz="1062">
                <a:solidFill>
                  <a:srgbClr val="2C2821"/>
                </a:solidFill>
                <a:latin typeface="Lora"/>
                <a:ea typeface="Lora"/>
                <a:cs typeface="Lora"/>
                <a:sym typeface="Lora"/>
              </a:rPr>
              <a:t>Efficiently manage and view all your encrypted files stored within the secure vault. The application provides a clear, organized overview, enabling you to easily locate, categorize, and interact with your protected data. Comprehensive search and filter functionalities are also included for larger collections.</a:t>
            </a:r>
          </a:p>
        </p:txBody>
      </p:sp>
      <p:grpSp>
        <p:nvGrpSpPr>
          <p:cNvPr id="25" name="Group 25"/>
          <p:cNvGrpSpPr/>
          <p:nvPr/>
        </p:nvGrpSpPr>
        <p:grpSpPr>
          <a:xfrm>
            <a:off x="834181" y="4316611"/>
            <a:ext cx="542181" cy="997595"/>
            <a:chOff x="0" y="0"/>
            <a:chExt cx="722908" cy="1330127"/>
          </a:xfrm>
        </p:grpSpPr>
        <p:sp>
          <p:nvSpPr>
            <p:cNvPr id="26" name="Freeform 26"/>
            <p:cNvSpPr/>
            <p:nvPr/>
          </p:nvSpPr>
          <p:spPr>
            <a:xfrm>
              <a:off x="0" y="0"/>
              <a:ext cx="722884" cy="1330071"/>
            </a:xfrm>
            <a:custGeom>
              <a:avLst/>
              <a:gdLst/>
              <a:ahLst/>
              <a:cxnLst/>
              <a:rect l="l" t="t" r="r" b="b"/>
              <a:pathLst>
                <a:path w="722884" h="1330071">
                  <a:moveTo>
                    <a:pt x="0" y="361442"/>
                  </a:moveTo>
                  <a:cubicBezTo>
                    <a:pt x="0" y="161798"/>
                    <a:pt x="161798" y="0"/>
                    <a:pt x="361442" y="0"/>
                  </a:cubicBezTo>
                  <a:cubicBezTo>
                    <a:pt x="561086" y="0"/>
                    <a:pt x="722884" y="161798"/>
                    <a:pt x="722884" y="361442"/>
                  </a:cubicBezTo>
                  <a:lnTo>
                    <a:pt x="722884" y="968629"/>
                  </a:lnTo>
                  <a:cubicBezTo>
                    <a:pt x="722884" y="1168273"/>
                    <a:pt x="561086" y="1330071"/>
                    <a:pt x="361442" y="1330071"/>
                  </a:cubicBezTo>
                  <a:cubicBezTo>
                    <a:pt x="161798" y="1330071"/>
                    <a:pt x="0" y="1168273"/>
                    <a:pt x="0" y="968629"/>
                  </a:cubicBezTo>
                  <a:close/>
                </a:path>
              </a:pathLst>
            </a:custGeom>
            <a:solidFill>
              <a:srgbClr val="F0EDE6"/>
            </a:solidFill>
          </p:spPr>
        </p:sp>
      </p:grpSp>
      <p:grpSp>
        <p:nvGrpSpPr>
          <p:cNvPr id="27" name="Group 27"/>
          <p:cNvGrpSpPr/>
          <p:nvPr/>
        </p:nvGrpSpPr>
        <p:grpSpPr>
          <a:xfrm>
            <a:off x="1003547" y="4688235"/>
            <a:ext cx="203299" cy="254199"/>
            <a:chOff x="0" y="0"/>
            <a:chExt cx="271065" cy="338932"/>
          </a:xfrm>
        </p:grpSpPr>
        <p:sp>
          <p:nvSpPr>
            <p:cNvPr id="28" name="Freeform 28" descr="preencoded.png"/>
            <p:cNvSpPr/>
            <p:nvPr/>
          </p:nvSpPr>
          <p:spPr>
            <a:xfrm>
              <a:off x="0" y="0"/>
              <a:ext cx="271018" cy="338963"/>
            </a:xfrm>
            <a:custGeom>
              <a:avLst/>
              <a:gdLst/>
              <a:ahLst/>
              <a:cxnLst/>
              <a:rect l="l" t="t" r="r" b="b"/>
              <a:pathLst>
                <a:path w="271018" h="338963">
                  <a:moveTo>
                    <a:pt x="0" y="0"/>
                  </a:moveTo>
                  <a:lnTo>
                    <a:pt x="271018" y="0"/>
                  </a:lnTo>
                  <a:lnTo>
                    <a:pt x="271018" y="338963"/>
                  </a:lnTo>
                  <a:lnTo>
                    <a:pt x="0" y="338963"/>
                  </a:lnTo>
                  <a:lnTo>
                    <a:pt x="0" y="0"/>
                  </a:lnTo>
                  <a:close/>
                </a:path>
              </a:pathLst>
            </a:custGeom>
            <a:blipFill>
              <a:blip r:embed="rId5"/>
              <a:stretch>
                <a:fillRect t="-1413" r="-17" b="-1403"/>
              </a:stretch>
            </a:blipFill>
          </p:spPr>
        </p:sp>
      </p:grpSp>
      <p:sp>
        <p:nvSpPr>
          <p:cNvPr id="29" name="TextBox 29"/>
          <p:cNvSpPr txBox="1"/>
          <p:nvPr/>
        </p:nvSpPr>
        <p:spPr>
          <a:xfrm>
            <a:off x="1511796" y="4432995"/>
            <a:ext cx="1893689" cy="230833"/>
          </a:xfrm>
          <a:prstGeom prst="rect">
            <a:avLst/>
          </a:prstGeom>
        </p:spPr>
        <p:txBody>
          <a:bodyPr lIns="0" tIns="0" rIns="0" bIns="0" rtlCol="0" anchor="t">
            <a:spAutoFit/>
          </a:bodyPr>
          <a:lstStyle/>
          <a:p>
            <a:pPr algn="l">
              <a:lnSpc>
                <a:spcPts val="1624"/>
              </a:lnSpc>
            </a:pPr>
            <a:r>
              <a:rPr lang="en-US" sz="1312">
                <a:solidFill>
                  <a:srgbClr val="2C2821"/>
                </a:solidFill>
                <a:latin typeface="Alice"/>
                <a:ea typeface="Alice"/>
                <a:cs typeface="Alice"/>
                <a:sym typeface="Alice"/>
              </a:rPr>
              <a:t>Change Master Password</a:t>
            </a:r>
          </a:p>
        </p:txBody>
      </p:sp>
      <p:sp>
        <p:nvSpPr>
          <p:cNvPr id="30" name="TextBox 30"/>
          <p:cNvSpPr txBox="1"/>
          <p:nvPr/>
        </p:nvSpPr>
        <p:spPr>
          <a:xfrm>
            <a:off x="1511796" y="4706988"/>
            <a:ext cx="15942022" cy="471785"/>
          </a:xfrm>
          <a:prstGeom prst="rect">
            <a:avLst/>
          </a:prstGeom>
        </p:spPr>
        <p:txBody>
          <a:bodyPr lIns="0" tIns="0" rIns="0" bIns="0" rtlCol="0" anchor="t">
            <a:spAutoFit/>
          </a:bodyPr>
          <a:lstStyle/>
          <a:p>
            <a:pPr algn="l">
              <a:lnSpc>
                <a:spcPts val="1687"/>
              </a:lnSpc>
            </a:pPr>
            <a:r>
              <a:rPr lang="en-US" sz="1062">
                <a:solidFill>
                  <a:srgbClr val="2C2821"/>
                </a:solidFill>
                <a:latin typeface="Lora"/>
                <a:ea typeface="Lora"/>
                <a:cs typeface="Lora"/>
                <a:sym typeface="Lora"/>
              </a:rPr>
              <a:t>Maintain robust security by easily updating your master password whenever necessary. The process incorporates strong key derivation functions (PBKDF2) to ensure that your new credentials are securely established and protect access to all your encrypted information.</a:t>
            </a:r>
          </a:p>
        </p:txBody>
      </p:sp>
      <p:grpSp>
        <p:nvGrpSpPr>
          <p:cNvPr id="31" name="Group 31"/>
          <p:cNvGrpSpPr/>
          <p:nvPr/>
        </p:nvGrpSpPr>
        <p:grpSpPr>
          <a:xfrm>
            <a:off x="834181" y="5449640"/>
            <a:ext cx="542181" cy="813346"/>
            <a:chOff x="0" y="0"/>
            <a:chExt cx="722908" cy="1084462"/>
          </a:xfrm>
        </p:grpSpPr>
        <p:sp>
          <p:nvSpPr>
            <p:cNvPr id="32" name="Freeform 32"/>
            <p:cNvSpPr/>
            <p:nvPr/>
          </p:nvSpPr>
          <p:spPr>
            <a:xfrm>
              <a:off x="0" y="0"/>
              <a:ext cx="722884" cy="1084453"/>
            </a:xfrm>
            <a:custGeom>
              <a:avLst/>
              <a:gdLst/>
              <a:ahLst/>
              <a:cxnLst/>
              <a:rect l="l" t="t" r="r" b="b"/>
              <a:pathLst>
                <a:path w="722884" h="1084453">
                  <a:moveTo>
                    <a:pt x="0" y="361442"/>
                  </a:moveTo>
                  <a:cubicBezTo>
                    <a:pt x="0" y="161798"/>
                    <a:pt x="161798" y="0"/>
                    <a:pt x="361442" y="0"/>
                  </a:cubicBezTo>
                  <a:cubicBezTo>
                    <a:pt x="561086" y="0"/>
                    <a:pt x="722884" y="161798"/>
                    <a:pt x="722884" y="361442"/>
                  </a:cubicBezTo>
                  <a:lnTo>
                    <a:pt x="722884" y="723011"/>
                  </a:lnTo>
                  <a:cubicBezTo>
                    <a:pt x="722884" y="922655"/>
                    <a:pt x="561086" y="1084453"/>
                    <a:pt x="361442" y="1084453"/>
                  </a:cubicBezTo>
                  <a:cubicBezTo>
                    <a:pt x="161798" y="1084453"/>
                    <a:pt x="0" y="922655"/>
                    <a:pt x="0" y="723011"/>
                  </a:cubicBezTo>
                  <a:close/>
                </a:path>
              </a:pathLst>
            </a:custGeom>
            <a:solidFill>
              <a:srgbClr val="F0EDE6"/>
            </a:solidFill>
          </p:spPr>
        </p:sp>
      </p:grpSp>
      <p:grpSp>
        <p:nvGrpSpPr>
          <p:cNvPr id="33" name="Group 33"/>
          <p:cNvGrpSpPr/>
          <p:nvPr/>
        </p:nvGrpSpPr>
        <p:grpSpPr>
          <a:xfrm>
            <a:off x="1003547" y="5729139"/>
            <a:ext cx="203299" cy="254199"/>
            <a:chOff x="0" y="0"/>
            <a:chExt cx="271065" cy="338932"/>
          </a:xfrm>
        </p:grpSpPr>
        <p:sp>
          <p:nvSpPr>
            <p:cNvPr id="34" name="Freeform 34" descr="preencoded.png"/>
            <p:cNvSpPr/>
            <p:nvPr/>
          </p:nvSpPr>
          <p:spPr>
            <a:xfrm>
              <a:off x="0" y="0"/>
              <a:ext cx="271018" cy="338963"/>
            </a:xfrm>
            <a:custGeom>
              <a:avLst/>
              <a:gdLst/>
              <a:ahLst/>
              <a:cxnLst/>
              <a:rect l="l" t="t" r="r" b="b"/>
              <a:pathLst>
                <a:path w="271018" h="338963">
                  <a:moveTo>
                    <a:pt x="0" y="0"/>
                  </a:moveTo>
                  <a:lnTo>
                    <a:pt x="271018" y="0"/>
                  </a:lnTo>
                  <a:lnTo>
                    <a:pt x="271018" y="338963"/>
                  </a:lnTo>
                  <a:lnTo>
                    <a:pt x="0" y="338963"/>
                  </a:lnTo>
                  <a:lnTo>
                    <a:pt x="0" y="0"/>
                  </a:lnTo>
                  <a:close/>
                </a:path>
              </a:pathLst>
            </a:custGeom>
            <a:blipFill>
              <a:blip r:embed="rId6"/>
              <a:stretch>
                <a:fillRect t="-1413" r="-17" b="-1403"/>
              </a:stretch>
            </a:blipFill>
          </p:spPr>
        </p:sp>
      </p:grpSp>
      <p:sp>
        <p:nvSpPr>
          <p:cNvPr id="35" name="TextBox 35"/>
          <p:cNvSpPr txBox="1"/>
          <p:nvPr/>
        </p:nvSpPr>
        <p:spPr>
          <a:xfrm>
            <a:off x="1511796" y="5566022"/>
            <a:ext cx="1694706" cy="230832"/>
          </a:xfrm>
          <a:prstGeom prst="rect">
            <a:avLst/>
          </a:prstGeom>
        </p:spPr>
        <p:txBody>
          <a:bodyPr lIns="0" tIns="0" rIns="0" bIns="0" rtlCol="0" anchor="t">
            <a:spAutoFit/>
          </a:bodyPr>
          <a:lstStyle/>
          <a:p>
            <a:pPr algn="l">
              <a:lnSpc>
                <a:spcPts val="1624"/>
              </a:lnSpc>
            </a:pPr>
            <a:r>
              <a:rPr lang="en-US" sz="1312">
                <a:solidFill>
                  <a:srgbClr val="2C2821"/>
                </a:solidFill>
                <a:latin typeface="Alice"/>
                <a:ea typeface="Alice"/>
                <a:cs typeface="Alice"/>
                <a:sym typeface="Alice"/>
              </a:rPr>
              <a:t>Secure Delete</a:t>
            </a:r>
          </a:p>
        </p:txBody>
      </p:sp>
      <p:sp>
        <p:nvSpPr>
          <p:cNvPr id="36" name="TextBox 36"/>
          <p:cNvSpPr txBox="1"/>
          <p:nvPr/>
        </p:nvSpPr>
        <p:spPr>
          <a:xfrm>
            <a:off x="1511796" y="5840016"/>
            <a:ext cx="15942022" cy="254943"/>
          </a:xfrm>
          <a:prstGeom prst="rect">
            <a:avLst/>
          </a:prstGeom>
        </p:spPr>
        <p:txBody>
          <a:bodyPr lIns="0" tIns="0" rIns="0" bIns="0" rtlCol="0" anchor="t">
            <a:spAutoFit/>
          </a:bodyPr>
          <a:lstStyle/>
          <a:p>
            <a:pPr algn="l">
              <a:lnSpc>
                <a:spcPts val="1687"/>
              </a:lnSpc>
            </a:pPr>
            <a:r>
              <a:rPr lang="en-US" sz="1062">
                <a:solidFill>
                  <a:srgbClr val="2C2821"/>
                </a:solidFill>
                <a:latin typeface="Lora"/>
                <a:ea typeface="Lora"/>
                <a:cs typeface="Lora"/>
                <a:sym typeface="Lora"/>
              </a:rPr>
              <a:t>Permanently and irreversibly remove sensitive data from your device, ensuring it cannot be recovered by forensic methods. This feature employs advanced wiping techniques to safeguard your privacy and prevent any data remnants from lingering.</a:t>
            </a:r>
          </a:p>
        </p:txBody>
      </p:sp>
      <p:grpSp>
        <p:nvGrpSpPr>
          <p:cNvPr id="37" name="Group 37"/>
          <p:cNvGrpSpPr/>
          <p:nvPr/>
        </p:nvGrpSpPr>
        <p:grpSpPr>
          <a:xfrm>
            <a:off x="834181" y="6398419"/>
            <a:ext cx="542181" cy="813346"/>
            <a:chOff x="0" y="0"/>
            <a:chExt cx="722908" cy="1084462"/>
          </a:xfrm>
        </p:grpSpPr>
        <p:sp>
          <p:nvSpPr>
            <p:cNvPr id="38" name="Freeform 38"/>
            <p:cNvSpPr/>
            <p:nvPr/>
          </p:nvSpPr>
          <p:spPr>
            <a:xfrm>
              <a:off x="0" y="0"/>
              <a:ext cx="722884" cy="1084453"/>
            </a:xfrm>
            <a:custGeom>
              <a:avLst/>
              <a:gdLst/>
              <a:ahLst/>
              <a:cxnLst/>
              <a:rect l="l" t="t" r="r" b="b"/>
              <a:pathLst>
                <a:path w="722884" h="1084453">
                  <a:moveTo>
                    <a:pt x="0" y="361442"/>
                  </a:moveTo>
                  <a:cubicBezTo>
                    <a:pt x="0" y="161798"/>
                    <a:pt x="161798" y="0"/>
                    <a:pt x="361442" y="0"/>
                  </a:cubicBezTo>
                  <a:cubicBezTo>
                    <a:pt x="561086" y="0"/>
                    <a:pt x="722884" y="161798"/>
                    <a:pt x="722884" y="361442"/>
                  </a:cubicBezTo>
                  <a:lnTo>
                    <a:pt x="722884" y="723011"/>
                  </a:lnTo>
                  <a:cubicBezTo>
                    <a:pt x="722884" y="922655"/>
                    <a:pt x="561086" y="1084453"/>
                    <a:pt x="361442" y="1084453"/>
                  </a:cubicBezTo>
                  <a:cubicBezTo>
                    <a:pt x="161798" y="1084453"/>
                    <a:pt x="0" y="922655"/>
                    <a:pt x="0" y="723011"/>
                  </a:cubicBezTo>
                  <a:close/>
                </a:path>
              </a:pathLst>
            </a:custGeom>
            <a:solidFill>
              <a:srgbClr val="F0EDE6"/>
            </a:solidFill>
          </p:spPr>
        </p:sp>
      </p:grpSp>
      <p:grpSp>
        <p:nvGrpSpPr>
          <p:cNvPr id="39" name="Group 39"/>
          <p:cNvGrpSpPr/>
          <p:nvPr/>
        </p:nvGrpSpPr>
        <p:grpSpPr>
          <a:xfrm>
            <a:off x="1003547" y="6677917"/>
            <a:ext cx="203299" cy="254199"/>
            <a:chOff x="0" y="0"/>
            <a:chExt cx="271065" cy="338932"/>
          </a:xfrm>
        </p:grpSpPr>
        <p:sp>
          <p:nvSpPr>
            <p:cNvPr id="40" name="Freeform 40" descr="preencoded.png"/>
            <p:cNvSpPr/>
            <p:nvPr/>
          </p:nvSpPr>
          <p:spPr>
            <a:xfrm>
              <a:off x="0" y="0"/>
              <a:ext cx="271018" cy="338963"/>
            </a:xfrm>
            <a:custGeom>
              <a:avLst/>
              <a:gdLst/>
              <a:ahLst/>
              <a:cxnLst/>
              <a:rect l="l" t="t" r="r" b="b"/>
              <a:pathLst>
                <a:path w="271018" h="338963">
                  <a:moveTo>
                    <a:pt x="0" y="0"/>
                  </a:moveTo>
                  <a:lnTo>
                    <a:pt x="271018" y="0"/>
                  </a:lnTo>
                  <a:lnTo>
                    <a:pt x="271018" y="338963"/>
                  </a:lnTo>
                  <a:lnTo>
                    <a:pt x="0" y="338963"/>
                  </a:lnTo>
                  <a:lnTo>
                    <a:pt x="0" y="0"/>
                  </a:lnTo>
                  <a:close/>
                </a:path>
              </a:pathLst>
            </a:custGeom>
            <a:blipFill>
              <a:blip r:embed="rId7"/>
              <a:stretch>
                <a:fillRect t="-1413" r="-17" b="-1403"/>
              </a:stretch>
            </a:blipFill>
          </p:spPr>
        </p:sp>
      </p:grpSp>
      <p:sp>
        <p:nvSpPr>
          <p:cNvPr id="41" name="TextBox 41"/>
          <p:cNvSpPr txBox="1"/>
          <p:nvPr/>
        </p:nvSpPr>
        <p:spPr>
          <a:xfrm>
            <a:off x="1511796" y="6514802"/>
            <a:ext cx="1694706" cy="230832"/>
          </a:xfrm>
          <a:prstGeom prst="rect">
            <a:avLst/>
          </a:prstGeom>
        </p:spPr>
        <p:txBody>
          <a:bodyPr lIns="0" tIns="0" rIns="0" bIns="0" rtlCol="0" anchor="t">
            <a:spAutoFit/>
          </a:bodyPr>
          <a:lstStyle/>
          <a:p>
            <a:pPr algn="l">
              <a:lnSpc>
                <a:spcPts val="1624"/>
              </a:lnSpc>
            </a:pPr>
            <a:r>
              <a:rPr lang="en-US" sz="1312">
                <a:solidFill>
                  <a:srgbClr val="2C2821"/>
                </a:solidFill>
                <a:latin typeface="Alice"/>
                <a:ea typeface="Alice"/>
                <a:cs typeface="Alice"/>
                <a:sym typeface="Alice"/>
              </a:rPr>
              <a:t>Offline Mode</a:t>
            </a:r>
          </a:p>
        </p:txBody>
      </p:sp>
      <p:sp>
        <p:nvSpPr>
          <p:cNvPr id="42" name="TextBox 42"/>
          <p:cNvSpPr txBox="1"/>
          <p:nvPr/>
        </p:nvSpPr>
        <p:spPr>
          <a:xfrm>
            <a:off x="1511796" y="6788795"/>
            <a:ext cx="15942022" cy="254943"/>
          </a:xfrm>
          <a:prstGeom prst="rect">
            <a:avLst/>
          </a:prstGeom>
        </p:spPr>
        <p:txBody>
          <a:bodyPr lIns="0" tIns="0" rIns="0" bIns="0" rtlCol="0" anchor="t">
            <a:spAutoFit/>
          </a:bodyPr>
          <a:lstStyle/>
          <a:p>
            <a:pPr algn="l">
              <a:lnSpc>
                <a:spcPts val="1687"/>
              </a:lnSpc>
            </a:pPr>
            <a:r>
              <a:rPr lang="en-US" sz="1062">
                <a:solidFill>
                  <a:srgbClr val="2C2821"/>
                </a:solidFill>
                <a:latin typeface="Lora"/>
                <a:ea typeface="Lora"/>
                <a:cs typeface="Lora"/>
                <a:sym typeface="Lora"/>
              </a:rPr>
              <a:t>Enjoy full functionality and access to your encrypted files even without an internet connection. All encryption, decryption, and file management operations are performed locally on your device, enhancing security and ensuring availability at all times.</a:t>
            </a:r>
          </a:p>
        </p:txBody>
      </p:sp>
      <p:grpSp>
        <p:nvGrpSpPr>
          <p:cNvPr id="43" name="Group 43"/>
          <p:cNvGrpSpPr/>
          <p:nvPr/>
        </p:nvGrpSpPr>
        <p:grpSpPr>
          <a:xfrm>
            <a:off x="834181" y="7347197"/>
            <a:ext cx="542181" cy="813346"/>
            <a:chOff x="0" y="0"/>
            <a:chExt cx="722908" cy="1084462"/>
          </a:xfrm>
        </p:grpSpPr>
        <p:sp>
          <p:nvSpPr>
            <p:cNvPr id="44" name="Freeform 44"/>
            <p:cNvSpPr/>
            <p:nvPr/>
          </p:nvSpPr>
          <p:spPr>
            <a:xfrm>
              <a:off x="0" y="0"/>
              <a:ext cx="722884" cy="1084453"/>
            </a:xfrm>
            <a:custGeom>
              <a:avLst/>
              <a:gdLst/>
              <a:ahLst/>
              <a:cxnLst/>
              <a:rect l="l" t="t" r="r" b="b"/>
              <a:pathLst>
                <a:path w="722884" h="1084453">
                  <a:moveTo>
                    <a:pt x="0" y="361442"/>
                  </a:moveTo>
                  <a:cubicBezTo>
                    <a:pt x="0" y="161798"/>
                    <a:pt x="161798" y="0"/>
                    <a:pt x="361442" y="0"/>
                  </a:cubicBezTo>
                  <a:cubicBezTo>
                    <a:pt x="561086" y="0"/>
                    <a:pt x="722884" y="161798"/>
                    <a:pt x="722884" y="361442"/>
                  </a:cubicBezTo>
                  <a:lnTo>
                    <a:pt x="722884" y="723011"/>
                  </a:lnTo>
                  <a:cubicBezTo>
                    <a:pt x="722884" y="922655"/>
                    <a:pt x="561086" y="1084453"/>
                    <a:pt x="361442" y="1084453"/>
                  </a:cubicBezTo>
                  <a:cubicBezTo>
                    <a:pt x="161798" y="1084453"/>
                    <a:pt x="0" y="922655"/>
                    <a:pt x="0" y="723011"/>
                  </a:cubicBezTo>
                  <a:close/>
                </a:path>
              </a:pathLst>
            </a:custGeom>
            <a:solidFill>
              <a:srgbClr val="F0EDE6"/>
            </a:solidFill>
          </p:spPr>
        </p:sp>
      </p:grpSp>
      <p:grpSp>
        <p:nvGrpSpPr>
          <p:cNvPr id="45" name="Group 45"/>
          <p:cNvGrpSpPr/>
          <p:nvPr/>
        </p:nvGrpSpPr>
        <p:grpSpPr>
          <a:xfrm>
            <a:off x="1003547" y="7626697"/>
            <a:ext cx="203299" cy="254199"/>
            <a:chOff x="0" y="0"/>
            <a:chExt cx="271065" cy="338932"/>
          </a:xfrm>
        </p:grpSpPr>
        <p:sp>
          <p:nvSpPr>
            <p:cNvPr id="46" name="Freeform 46" descr="preencoded.png"/>
            <p:cNvSpPr/>
            <p:nvPr/>
          </p:nvSpPr>
          <p:spPr>
            <a:xfrm>
              <a:off x="0" y="0"/>
              <a:ext cx="271018" cy="338963"/>
            </a:xfrm>
            <a:custGeom>
              <a:avLst/>
              <a:gdLst/>
              <a:ahLst/>
              <a:cxnLst/>
              <a:rect l="l" t="t" r="r" b="b"/>
              <a:pathLst>
                <a:path w="271018" h="338963">
                  <a:moveTo>
                    <a:pt x="0" y="0"/>
                  </a:moveTo>
                  <a:lnTo>
                    <a:pt x="271018" y="0"/>
                  </a:lnTo>
                  <a:lnTo>
                    <a:pt x="271018" y="338963"/>
                  </a:lnTo>
                  <a:lnTo>
                    <a:pt x="0" y="338963"/>
                  </a:lnTo>
                  <a:lnTo>
                    <a:pt x="0" y="0"/>
                  </a:lnTo>
                  <a:close/>
                </a:path>
              </a:pathLst>
            </a:custGeom>
            <a:blipFill>
              <a:blip r:embed="rId8"/>
              <a:stretch>
                <a:fillRect t="-1413" r="-17" b="-1403"/>
              </a:stretch>
            </a:blipFill>
          </p:spPr>
        </p:sp>
      </p:grpSp>
      <p:sp>
        <p:nvSpPr>
          <p:cNvPr id="47" name="TextBox 47"/>
          <p:cNvSpPr txBox="1"/>
          <p:nvPr/>
        </p:nvSpPr>
        <p:spPr>
          <a:xfrm>
            <a:off x="1511796" y="7463581"/>
            <a:ext cx="1694706" cy="230832"/>
          </a:xfrm>
          <a:prstGeom prst="rect">
            <a:avLst/>
          </a:prstGeom>
        </p:spPr>
        <p:txBody>
          <a:bodyPr lIns="0" tIns="0" rIns="0" bIns="0" rtlCol="0" anchor="t">
            <a:spAutoFit/>
          </a:bodyPr>
          <a:lstStyle/>
          <a:p>
            <a:pPr algn="l">
              <a:lnSpc>
                <a:spcPts val="1624"/>
              </a:lnSpc>
            </a:pPr>
            <a:r>
              <a:rPr lang="en-US" sz="1312">
                <a:solidFill>
                  <a:srgbClr val="2C2821"/>
                </a:solidFill>
                <a:latin typeface="Alice"/>
                <a:ea typeface="Alice"/>
                <a:cs typeface="Alice"/>
                <a:sym typeface="Alice"/>
              </a:rPr>
              <a:t>File Organization</a:t>
            </a:r>
          </a:p>
        </p:txBody>
      </p:sp>
      <p:sp>
        <p:nvSpPr>
          <p:cNvPr id="48" name="TextBox 48"/>
          <p:cNvSpPr txBox="1"/>
          <p:nvPr/>
        </p:nvSpPr>
        <p:spPr>
          <a:xfrm>
            <a:off x="1511796" y="7737574"/>
            <a:ext cx="15942022" cy="254943"/>
          </a:xfrm>
          <a:prstGeom prst="rect">
            <a:avLst/>
          </a:prstGeom>
        </p:spPr>
        <p:txBody>
          <a:bodyPr lIns="0" tIns="0" rIns="0" bIns="0" rtlCol="0" anchor="t">
            <a:spAutoFit/>
          </a:bodyPr>
          <a:lstStyle/>
          <a:p>
            <a:pPr algn="l">
              <a:lnSpc>
                <a:spcPts val="1687"/>
              </a:lnSpc>
            </a:pPr>
            <a:r>
              <a:rPr lang="en-US" sz="1062">
                <a:solidFill>
                  <a:srgbClr val="2C2821"/>
                </a:solidFill>
                <a:latin typeface="Lora"/>
                <a:ea typeface="Lora"/>
                <a:cs typeface="Lora"/>
                <a:sym typeface="Lora"/>
              </a:rPr>
              <a:t>Organize your encrypted files within the application using a familiar folder structure. Create, move, and rename directories to keep your protected data neat and easily accessible, mirroring your unencrypted file management habits.</a:t>
            </a:r>
          </a:p>
        </p:txBody>
      </p:sp>
      <p:grpSp>
        <p:nvGrpSpPr>
          <p:cNvPr id="49" name="Group 49"/>
          <p:cNvGrpSpPr/>
          <p:nvPr/>
        </p:nvGrpSpPr>
        <p:grpSpPr>
          <a:xfrm>
            <a:off x="834181" y="8295977"/>
            <a:ext cx="542181" cy="813346"/>
            <a:chOff x="0" y="0"/>
            <a:chExt cx="722908" cy="1084462"/>
          </a:xfrm>
        </p:grpSpPr>
        <p:sp>
          <p:nvSpPr>
            <p:cNvPr id="50" name="Freeform 50"/>
            <p:cNvSpPr/>
            <p:nvPr/>
          </p:nvSpPr>
          <p:spPr>
            <a:xfrm>
              <a:off x="0" y="0"/>
              <a:ext cx="722884" cy="1084453"/>
            </a:xfrm>
            <a:custGeom>
              <a:avLst/>
              <a:gdLst/>
              <a:ahLst/>
              <a:cxnLst/>
              <a:rect l="l" t="t" r="r" b="b"/>
              <a:pathLst>
                <a:path w="722884" h="1084453">
                  <a:moveTo>
                    <a:pt x="0" y="361442"/>
                  </a:moveTo>
                  <a:cubicBezTo>
                    <a:pt x="0" y="161798"/>
                    <a:pt x="161798" y="0"/>
                    <a:pt x="361442" y="0"/>
                  </a:cubicBezTo>
                  <a:cubicBezTo>
                    <a:pt x="561086" y="0"/>
                    <a:pt x="722884" y="161798"/>
                    <a:pt x="722884" y="361442"/>
                  </a:cubicBezTo>
                  <a:lnTo>
                    <a:pt x="722884" y="723011"/>
                  </a:lnTo>
                  <a:cubicBezTo>
                    <a:pt x="722884" y="922655"/>
                    <a:pt x="561086" y="1084453"/>
                    <a:pt x="361442" y="1084453"/>
                  </a:cubicBezTo>
                  <a:cubicBezTo>
                    <a:pt x="161798" y="1084453"/>
                    <a:pt x="0" y="922655"/>
                    <a:pt x="0" y="723011"/>
                  </a:cubicBezTo>
                  <a:close/>
                </a:path>
              </a:pathLst>
            </a:custGeom>
            <a:solidFill>
              <a:srgbClr val="F0EDE6"/>
            </a:solidFill>
          </p:spPr>
        </p:sp>
      </p:grpSp>
      <p:grpSp>
        <p:nvGrpSpPr>
          <p:cNvPr id="51" name="Group 51"/>
          <p:cNvGrpSpPr/>
          <p:nvPr/>
        </p:nvGrpSpPr>
        <p:grpSpPr>
          <a:xfrm>
            <a:off x="1003547" y="8575476"/>
            <a:ext cx="203299" cy="254199"/>
            <a:chOff x="0" y="0"/>
            <a:chExt cx="271065" cy="338932"/>
          </a:xfrm>
        </p:grpSpPr>
        <p:sp>
          <p:nvSpPr>
            <p:cNvPr id="52" name="Freeform 52" descr="preencoded.png"/>
            <p:cNvSpPr/>
            <p:nvPr/>
          </p:nvSpPr>
          <p:spPr>
            <a:xfrm>
              <a:off x="0" y="0"/>
              <a:ext cx="271018" cy="338963"/>
            </a:xfrm>
            <a:custGeom>
              <a:avLst/>
              <a:gdLst/>
              <a:ahLst/>
              <a:cxnLst/>
              <a:rect l="l" t="t" r="r" b="b"/>
              <a:pathLst>
                <a:path w="271018" h="338963">
                  <a:moveTo>
                    <a:pt x="0" y="0"/>
                  </a:moveTo>
                  <a:lnTo>
                    <a:pt x="271018" y="0"/>
                  </a:lnTo>
                  <a:lnTo>
                    <a:pt x="271018" y="338963"/>
                  </a:lnTo>
                  <a:lnTo>
                    <a:pt x="0" y="338963"/>
                  </a:lnTo>
                  <a:lnTo>
                    <a:pt x="0" y="0"/>
                  </a:lnTo>
                  <a:close/>
                </a:path>
              </a:pathLst>
            </a:custGeom>
            <a:blipFill>
              <a:blip r:embed="rId9"/>
              <a:stretch>
                <a:fillRect t="-1413" r="-17" b="-1403"/>
              </a:stretch>
            </a:blipFill>
          </p:spPr>
        </p:sp>
      </p:grpSp>
      <p:sp>
        <p:nvSpPr>
          <p:cNvPr id="53" name="TextBox 53"/>
          <p:cNvSpPr txBox="1"/>
          <p:nvPr/>
        </p:nvSpPr>
        <p:spPr>
          <a:xfrm>
            <a:off x="1511796" y="8412361"/>
            <a:ext cx="1766441" cy="230832"/>
          </a:xfrm>
          <a:prstGeom prst="rect">
            <a:avLst/>
          </a:prstGeom>
        </p:spPr>
        <p:txBody>
          <a:bodyPr lIns="0" tIns="0" rIns="0" bIns="0" rtlCol="0" anchor="t">
            <a:spAutoFit/>
          </a:bodyPr>
          <a:lstStyle/>
          <a:p>
            <a:pPr algn="l">
              <a:lnSpc>
                <a:spcPts val="1624"/>
              </a:lnSpc>
            </a:pPr>
            <a:r>
              <a:rPr lang="en-US" sz="1312">
                <a:solidFill>
                  <a:srgbClr val="2C2821"/>
                </a:solidFill>
                <a:latin typeface="Alice"/>
                <a:ea typeface="Alice"/>
                <a:cs typeface="Alice"/>
                <a:sym typeface="Alice"/>
              </a:rPr>
              <a:t>User-Friendly Interface</a:t>
            </a:r>
          </a:p>
        </p:txBody>
      </p:sp>
      <p:sp>
        <p:nvSpPr>
          <p:cNvPr id="54" name="TextBox 54"/>
          <p:cNvSpPr txBox="1"/>
          <p:nvPr/>
        </p:nvSpPr>
        <p:spPr>
          <a:xfrm>
            <a:off x="1511796" y="8686354"/>
            <a:ext cx="15942022" cy="254943"/>
          </a:xfrm>
          <a:prstGeom prst="rect">
            <a:avLst/>
          </a:prstGeom>
        </p:spPr>
        <p:txBody>
          <a:bodyPr lIns="0" tIns="0" rIns="0" bIns="0" rtlCol="0" anchor="t">
            <a:spAutoFit/>
          </a:bodyPr>
          <a:lstStyle/>
          <a:p>
            <a:pPr algn="l">
              <a:lnSpc>
                <a:spcPts val="1687"/>
              </a:lnSpc>
            </a:pPr>
            <a:r>
              <a:rPr lang="en-US" sz="1062">
                <a:solidFill>
                  <a:srgbClr val="2C2821"/>
                </a:solidFill>
                <a:latin typeface="Lora"/>
                <a:ea typeface="Lora"/>
                <a:cs typeface="Lora"/>
                <a:sym typeface="Lora"/>
              </a:rPr>
              <a:t>Designed with simplicity in mind, the application features an intuitive and clean interface that makes strong encryption accessible to everyone, regardless of technical expertise. Secure file management has never been easier.</a:t>
            </a:r>
          </a:p>
        </p:txBody>
      </p:sp>
      <p:sp>
        <p:nvSpPr>
          <p:cNvPr id="55" name="TextBox 55"/>
          <p:cNvSpPr txBox="1"/>
          <p:nvPr/>
        </p:nvSpPr>
        <p:spPr>
          <a:xfrm>
            <a:off x="834181" y="9223622"/>
            <a:ext cx="16619636" cy="471785"/>
          </a:xfrm>
          <a:prstGeom prst="rect">
            <a:avLst/>
          </a:prstGeom>
        </p:spPr>
        <p:txBody>
          <a:bodyPr lIns="0" tIns="0" rIns="0" bIns="0" rtlCol="0" anchor="t">
            <a:spAutoFit/>
          </a:bodyPr>
          <a:lstStyle/>
          <a:p>
            <a:pPr algn="ctr">
              <a:lnSpc>
                <a:spcPts val="1687"/>
              </a:lnSpc>
            </a:pPr>
            <a:r>
              <a:rPr lang="en-US" sz="1062">
                <a:solidFill>
                  <a:srgbClr val="2C2821"/>
                </a:solidFill>
                <a:latin typeface="Lora"/>
                <a:ea typeface="Lora"/>
                <a:cs typeface="Lora"/>
                <a:sym typeface="Lora"/>
              </a:rPr>
              <a:t>These core features combine to create a comprehensive, highly secure, and exceptionally user-friendly file security application. Our commitment is to provide a robust defense against data vulnerabilities while maintaining ease of use for all individuals and small teams.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1F2DE"/>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CFBF8"/>
            </a:solidFill>
          </p:spPr>
        </p:sp>
      </p:grpSp>
      <p:sp>
        <p:nvSpPr>
          <p:cNvPr id="6" name="TextBox 6"/>
          <p:cNvSpPr txBox="1"/>
          <p:nvPr/>
        </p:nvSpPr>
        <p:spPr>
          <a:xfrm>
            <a:off x="6042869" y="2353716"/>
            <a:ext cx="6202264" cy="803673"/>
          </a:xfrm>
          <a:prstGeom prst="rect">
            <a:avLst/>
          </a:prstGeom>
        </p:spPr>
        <p:txBody>
          <a:bodyPr lIns="0" tIns="0" rIns="0" bIns="0" rtlCol="0" anchor="t">
            <a:spAutoFit/>
          </a:bodyPr>
          <a:lstStyle/>
          <a:p>
            <a:pPr algn="ctr">
              <a:lnSpc>
                <a:spcPts val="6062"/>
              </a:lnSpc>
            </a:pPr>
            <a:r>
              <a:rPr lang="en-US" sz="4875">
                <a:solidFill>
                  <a:srgbClr val="233E32"/>
                </a:solidFill>
                <a:latin typeface="Alice"/>
                <a:ea typeface="Alice"/>
                <a:cs typeface="Alice"/>
                <a:sym typeface="Alice"/>
              </a:rPr>
              <a:t>Technology Stack</a:t>
            </a:r>
          </a:p>
        </p:txBody>
      </p:sp>
      <p:grpSp>
        <p:nvGrpSpPr>
          <p:cNvPr id="7" name="Group 7"/>
          <p:cNvGrpSpPr/>
          <p:nvPr/>
        </p:nvGrpSpPr>
        <p:grpSpPr>
          <a:xfrm>
            <a:off x="992238" y="3653432"/>
            <a:ext cx="744141" cy="744141"/>
            <a:chOff x="0" y="0"/>
            <a:chExt cx="992188" cy="992188"/>
          </a:xfrm>
        </p:grpSpPr>
        <p:sp>
          <p:nvSpPr>
            <p:cNvPr id="8" name="Freeform 8" descr="preencoded.png"/>
            <p:cNvSpPr/>
            <p:nvPr/>
          </p:nvSpPr>
          <p:spPr>
            <a:xfrm>
              <a:off x="0" y="0"/>
              <a:ext cx="992251" cy="992251"/>
            </a:xfrm>
            <a:custGeom>
              <a:avLst/>
              <a:gdLst/>
              <a:ahLst/>
              <a:cxnLst/>
              <a:rect l="l" t="t" r="r" b="b"/>
              <a:pathLst>
                <a:path w="992251" h="992251">
                  <a:moveTo>
                    <a:pt x="0" y="0"/>
                  </a:moveTo>
                  <a:lnTo>
                    <a:pt x="992251" y="0"/>
                  </a:lnTo>
                  <a:lnTo>
                    <a:pt x="992251" y="992251"/>
                  </a:lnTo>
                  <a:lnTo>
                    <a:pt x="0" y="992251"/>
                  </a:lnTo>
                  <a:lnTo>
                    <a:pt x="0" y="0"/>
                  </a:lnTo>
                  <a:close/>
                </a:path>
              </a:pathLst>
            </a:custGeom>
            <a:blipFill>
              <a:blip r:embed="rId2"/>
              <a:stretch>
                <a:fillRect r="6" b="6"/>
              </a:stretch>
            </a:blipFill>
          </p:spPr>
        </p:sp>
      </p:grpSp>
      <p:sp>
        <p:nvSpPr>
          <p:cNvPr id="9" name="TextBox 9"/>
          <p:cNvSpPr txBox="1"/>
          <p:nvPr/>
        </p:nvSpPr>
        <p:spPr>
          <a:xfrm>
            <a:off x="2046386" y="3853160"/>
            <a:ext cx="3101131" cy="397223"/>
          </a:xfrm>
          <a:prstGeom prst="rect">
            <a:avLst/>
          </a:prstGeom>
        </p:spPr>
        <p:txBody>
          <a:bodyPr lIns="0" tIns="0" rIns="0" bIns="0" rtlCol="0" anchor="t">
            <a:spAutoFit/>
          </a:bodyPr>
          <a:lstStyle/>
          <a:p>
            <a:pPr algn="l">
              <a:lnSpc>
                <a:spcPts val="2999"/>
              </a:lnSpc>
            </a:pPr>
            <a:r>
              <a:rPr lang="en-US" sz="2437">
                <a:solidFill>
                  <a:srgbClr val="2C2821"/>
                </a:solidFill>
                <a:latin typeface="Alice"/>
                <a:ea typeface="Alice"/>
                <a:cs typeface="Alice"/>
                <a:sym typeface="Alice"/>
              </a:rPr>
              <a:t>Java</a:t>
            </a:r>
          </a:p>
        </p:txBody>
      </p:sp>
      <p:sp>
        <p:nvSpPr>
          <p:cNvPr id="10" name="TextBox 10"/>
          <p:cNvSpPr txBox="1"/>
          <p:nvPr/>
        </p:nvSpPr>
        <p:spPr>
          <a:xfrm>
            <a:off x="2046386" y="4323010"/>
            <a:ext cx="6942535" cy="870049"/>
          </a:xfrm>
          <a:prstGeom prst="rect">
            <a:avLst/>
          </a:prstGeom>
        </p:spPr>
        <p:txBody>
          <a:bodyPr lIns="0" tIns="0" rIns="0" bIns="0" rtlCol="0" anchor="t">
            <a:spAutoFit/>
          </a:bodyPr>
          <a:lstStyle/>
          <a:p>
            <a:pPr algn="l">
              <a:lnSpc>
                <a:spcPts val="3125"/>
              </a:lnSpc>
            </a:pPr>
            <a:r>
              <a:rPr lang="en-US" sz="1937">
                <a:solidFill>
                  <a:srgbClr val="2C2821"/>
                </a:solidFill>
                <a:latin typeface="Lora"/>
                <a:ea typeface="Lora"/>
                <a:cs typeface="Lora"/>
                <a:sym typeface="Lora"/>
              </a:rPr>
              <a:t>Core programming language, ensuring cross-platform compatibility and robust performance.</a:t>
            </a:r>
          </a:p>
        </p:txBody>
      </p:sp>
      <p:grpSp>
        <p:nvGrpSpPr>
          <p:cNvPr id="11" name="Group 11"/>
          <p:cNvGrpSpPr/>
          <p:nvPr/>
        </p:nvGrpSpPr>
        <p:grpSpPr>
          <a:xfrm>
            <a:off x="9298930" y="3653432"/>
            <a:ext cx="744141" cy="744141"/>
            <a:chOff x="0" y="0"/>
            <a:chExt cx="992188" cy="992188"/>
          </a:xfrm>
        </p:grpSpPr>
        <p:sp>
          <p:nvSpPr>
            <p:cNvPr id="12" name="Freeform 12" descr="preencoded.png"/>
            <p:cNvSpPr/>
            <p:nvPr/>
          </p:nvSpPr>
          <p:spPr>
            <a:xfrm>
              <a:off x="0" y="0"/>
              <a:ext cx="992251" cy="992251"/>
            </a:xfrm>
            <a:custGeom>
              <a:avLst/>
              <a:gdLst/>
              <a:ahLst/>
              <a:cxnLst/>
              <a:rect l="l" t="t" r="r" b="b"/>
              <a:pathLst>
                <a:path w="992251" h="992251">
                  <a:moveTo>
                    <a:pt x="0" y="0"/>
                  </a:moveTo>
                  <a:lnTo>
                    <a:pt x="992251" y="0"/>
                  </a:lnTo>
                  <a:lnTo>
                    <a:pt x="992251" y="992251"/>
                  </a:lnTo>
                  <a:lnTo>
                    <a:pt x="0" y="992251"/>
                  </a:lnTo>
                  <a:lnTo>
                    <a:pt x="0" y="0"/>
                  </a:lnTo>
                  <a:close/>
                </a:path>
              </a:pathLst>
            </a:custGeom>
            <a:blipFill>
              <a:blip r:embed="rId3"/>
              <a:stretch>
                <a:fillRect r="6" b="6"/>
              </a:stretch>
            </a:blipFill>
          </p:spPr>
        </p:sp>
      </p:grpSp>
      <p:sp>
        <p:nvSpPr>
          <p:cNvPr id="13" name="TextBox 13"/>
          <p:cNvSpPr txBox="1"/>
          <p:nvPr/>
        </p:nvSpPr>
        <p:spPr>
          <a:xfrm>
            <a:off x="10353080" y="3853160"/>
            <a:ext cx="3101131" cy="397223"/>
          </a:xfrm>
          <a:prstGeom prst="rect">
            <a:avLst/>
          </a:prstGeom>
        </p:spPr>
        <p:txBody>
          <a:bodyPr lIns="0" tIns="0" rIns="0" bIns="0" rtlCol="0" anchor="t">
            <a:spAutoFit/>
          </a:bodyPr>
          <a:lstStyle/>
          <a:p>
            <a:pPr algn="l">
              <a:lnSpc>
                <a:spcPts val="2999"/>
              </a:lnSpc>
            </a:pPr>
            <a:r>
              <a:rPr lang="en-US" sz="2437">
                <a:solidFill>
                  <a:srgbClr val="2C2821"/>
                </a:solidFill>
                <a:latin typeface="Alice"/>
                <a:ea typeface="Alice"/>
                <a:cs typeface="Alice"/>
                <a:sym typeface="Alice"/>
              </a:rPr>
              <a:t>AES Encryption</a:t>
            </a:r>
          </a:p>
        </p:txBody>
      </p:sp>
      <p:sp>
        <p:nvSpPr>
          <p:cNvPr id="14" name="TextBox 14"/>
          <p:cNvSpPr txBox="1"/>
          <p:nvPr/>
        </p:nvSpPr>
        <p:spPr>
          <a:xfrm>
            <a:off x="10353080" y="4323010"/>
            <a:ext cx="6942684" cy="870049"/>
          </a:xfrm>
          <a:prstGeom prst="rect">
            <a:avLst/>
          </a:prstGeom>
        </p:spPr>
        <p:txBody>
          <a:bodyPr lIns="0" tIns="0" rIns="0" bIns="0" rtlCol="0" anchor="t">
            <a:spAutoFit/>
          </a:bodyPr>
          <a:lstStyle/>
          <a:p>
            <a:pPr algn="l">
              <a:lnSpc>
                <a:spcPts val="3125"/>
              </a:lnSpc>
            </a:pPr>
            <a:r>
              <a:rPr lang="en-US" sz="1937">
                <a:solidFill>
                  <a:srgbClr val="2C2821"/>
                </a:solidFill>
                <a:latin typeface="Lora"/>
                <a:ea typeface="Lora"/>
                <a:cs typeface="Lora"/>
                <a:sym typeface="Lora"/>
              </a:rPr>
              <a:t>Advanced Encryption Standard for strong cryptographic security.</a:t>
            </a:r>
          </a:p>
        </p:txBody>
      </p:sp>
      <p:grpSp>
        <p:nvGrpSpPr>
          <p:cNvPr id="15" name="Group 15"/>
          <p:cNvGrpSpPr/>
          <p:nvPr/>
        </p:nvGrpSpPr>
        <p:grpSpPr>
          <a:xfrm>
            <a:off x="992238" y="5689104"/>
            <a:ext cx="744141" cy="744141"/>
            <a:chOff x="0" y="0"/>
            <a:chExt cx="992188" cy="992188"/>
          </a:xfrm>
        </p:grpSpPr>
        <p:sp>
          <p:nvSpPr>
            <p:cNvPr id="16" name="Freeform 16" descr="preencoded.png"/>
            <p:cNvSpPr/>
            <p:nvPr/>
          </p:nvSpPr>
          <p:spPr>
            <a:xfrm>
              <a:off x="0" y="0"/>
              <a:ext cx="992251" cy="992251"/>
            </a:xfrm>
            <a:custGeom>
              <a:avLst/>
              <a:gdLst/>
              <a:ahLst/>
              <a:cxnLst/>
              <a:rect l="l" t="t" r="r" b="b"/>
              <a:pathLst>
                <a:path w="992251" h="992251">
                  <a:moveTo>
                    <a:pt x="0" y="0"/>
                  </a:moveTo>
                  <a:lnTo>
                    <a:pt x="992251" y="0"/>
                  </a:lnTo>
                  <a:lnTo>
                    <a:pt x="992251" y="992251"/>
                  </a:lnTo>
                  <a:lnTo>
                    <a:pt x="0" y="992251"/>
                  </a:lnTo>
                  <a:lnTo>
                    <a:pt x="0" y="0"/>
                  </a:lnTo>
                  <a:close/>
                </a:path>
              </a:pathLst>
            </a:custGeom>
            <a:blipFill>
              <a:blip r:embed="rId4"/>
              <a:stretch>
                <a:fillRect r="6" b="6"/>
              </a:stretch>
            </a:blipFill>
          </p:spPr>
        </p:sp>
      </p:grpSp>
      <p:sp>
        <p:nvSpPr>
          <p:cNvPr id="17" name="TextBox 17"/>
          <p:cNvSpPr txBox="1"/>
          <p:nvPr/>
        </p:nvSpPr>
        <p:spPr>
          <a:xfrm>
            <a:off x="2046386" y="5888831"/>
            <a:ext cx="3101131" cy="397223"/>
          </a:xfrm>
          <a:prstGeom prst="rect">
            <a:avLst/>
          </a:prstGeom>
        </p:spPr>
        <p:txBody>
          <a:bodyPr lIns="0" tIns="0" rIns="0" bIns="0" rtlCol="0" anchor="t">
            <a:spAutoFit/>
          </a:bodyPr>
          <a:lstStyle/>
          <a:p>
            <a:pPr algn="l">
              <a:lnSpc>
                <a:spcPts val="2999"/>
              </a:lnSpc>
            </a:pPr>
            <a:r>
              <a:rPr lang="en-US" sz="2437">
                <a:solidFill>
                  <a:srgbClr val="2C2821"/>
                </a:solidFill>
                <a:latin typeface="Alice"/>
                <a:ea typeface="Alice"/>
                <a:cs typeface="Alice"/>
                <a:sym typeface="Alice"/>
              </a:rPr>
              <a:t>PBKDF2</a:t>
            </a:r>
          </a:p>
        </p:txBody>
      </p:sp>
      <p:sp>
        <p:nvSpPr>
          <p:cNvPr id="18" name="TextBox 18"/>
          <p:cNvSpPr txBox="1"/>
          <p:nvPr/>
        </p:nvSpPr>
        <p:spPr>
          <a:xfrm>
            <a:off x="2046386" y="6358681"/>
            <a:ext cx="6942535" cy="870049"/>
          </a:xfrm>
          <a:prstGeom prst="rect">
            <a:avLst/>
          </a:prstGeom>
        </p:spPr>
        <p:txBody>
          <a:bodyPr lIns="0" tIns="0" rIns="0" bIns="0" rtlCol="0" anchor="t">
            <a:spAutoFit/>
          </a:bodyPr>
          <a:lstStyle/>
          <a:p>
            <a:pPr algn="l">
              <a:lnSpc>
                <a:spcPts val="3125"/>
              </a:lnSpc>
            </a:pPr>
            <a:r>
              <a:rPr lang="en-US" sz="1937">
                <a:solidFill>
                  <a:srgbClr val="2C2821"/>
                </a:solidFill>
                <a:latin typeface="Lora"/>
                <a:ea typeface="Lora"/>
                <a:cs typeface="Lora"/>
                <a:sym typeface="Lora"/>
              </a:rPr>
              <a:t>Password-Based Key Derivation Function 2 for secure key generation from master password.</a:t>
            </a:r>
          </a:p>
        </p:txBody>
      </p:sp>
      <p:grpSp>
        <p:nvGrpSpPr>
          <p:cNvPr id="19" name="Group 19"/>
          <p:cNvGrpSpPr/>
          <p:nvPr/>
        </p:nvGrpSpPr>
        <p:grpSpPr>
          <a:xfrm>
            <a:off x="9298930" y="5689104"/>
            <a:ext cx="744141" cy="744141"/>
            <a:chOff x="0" y="0"/>
            <a:chExt cx="992188" cy="992188"/>
          </a:xfrm>
        </p:grpSpPr>
        <p:sp>
          <p:nvSpPr>
            <p:cNvPr id="20" name="Freeform 20" descr="preencoded.png"/>
            <p:cNvSpPr/>
            <p:nvPr/>
          </p:nvSpPr>
          <p:spPr>
            <a:xfrm>
              <a:off x="0" y="0"/>
              <a:ext cx="992251" cy="992251"/>
            </a:xfrm>
            <a:custGeom>
              <a:avLst/>
              <a:gdLst/>
              <a:ahLst/>
              <a:cxnLst/>
              <a:rect l="l" t="t" r="r" b="b"/>
              <a:pathLst>
                <a:path w="992251" h="992251">
                  <a:moveTo>
                    <a:pt x="0" y="0"/>
                  </a:moveTo>
                  <a:lnTo>
                    <a:pt x="992251" y="0"/>
                  </a:lnTo>
                  <a:lnTo>
                    <a:pt x="992251" y="992251"/>
                  </a:lnTo>
                  <a:lnTo>
                    <a:pt x="0" y="992251"/>
                  </a:lnTo>
                  <a:lnTo>
                    <a:pt x="0" y="0"/>
                  </a:lnTo>
                  <a:close/>
                </a:path>
              </a:pathLst>
            </a:custGeom>
            <a:blipFill>
              <a:blip r:embed="rId5"/>
              <a:stretch>
                <a:fillRect r="6" b="6"/>
              </a:stretch>
            </a:blipFill>
          </p:spPr>
        </p:sp>
      </p:grpSp>
      <p:sp>
        <p:nvSpPr>
          <p:cNvPr id="21" name="TextBox 21"/>
          <p:cNvSpPr txBox="1"/>
          <p:nvPr/>
        </p:nvSpPr>
        <p:spPr>
          <a:xfrm>
            <a:off x="10353080" y="5888831"/>
            <a:ext cx="3101131" cy="397223"/>
          </a:xfrm>
          <a:prstGeom prst="rect">
            <a:avLst/>
          </a:prstGeom>
        </p:spPr>
        <p:txBody>
          <a:bodyPr lIns="0" tIns="0" rIns="0" bIns="0" rtlCol="0" anchor="t">
            <a:spAutoFit/>
          </a:bodyPr>
          <a:lstStyle/>
          <a:p>
            <a:pPr algn="l">
              <a:lnSpc>
                <a:spcPts val="2999"/>
              </a:lnSpc>
            </a:pPr>
            <a:r>
              <a:rPr lang="en-US" sz="2437">
                <a:solidFill>
                  <a:srgbClr val="2C2821"/>
                </a:solidFill>
                <a:latin typeface="Alice"/>
                <a:ea typeface="Alice"/>
                <a:cs typeface="Alice"/>
                <a:sym typeface="Alice"/>
              </a:rPr>
              <a:t>File I/O</a:t>
            </a:r>
          </a:p>
        </p:txBody>
      </p:sp>
      <p:sp>
        <p:nvSpPr>
          <p:cNvPr id="22" name="TextBox 22"/>
          <p:cNvSpPr txBox="1"/>
          <p:nvPr/>
        </p:nvSpPr>
        <p:spPr>
          <a:xfrm>
            <a:off x="10353080" y="6358681"/>
            <a:ext cx="6942684" cy="870049"/>
          </a:xfrm>
          <a:prstGeom prst="rect">
            <a:avLst/>
          </a:prstGeom>
        </p:spPr>
        <p:txBody>
          <a:bodyPr lIns="0" tIns="0" rIns="0" bIns="0" rtlCol="0" anchor="t">
            <a:spAutoFit/>
          </a:bodyPr>
          <a:lstStyle/>
          <a:p>
            <a:pPr algn="l">
              <a:lnSpc>
                <a:spcPts val="3125"/>
              </a:lnSpc>
            </a:pPr>
            <a:r>
              <a:rPr lang="en-US" sz="1937">
                <a:solidFill>
                  <a:srgbClr val="2C2821"/>
                </a:solidFill>
                <a:latin typeface="Lora"/>
                <a:ea typeface="Lora"/>
                <a:cs typeface="Lora"/>
                <a:sym typeface="Lora"/>
              </a:rPr>
              <a:t>Java's built-in capabilities for efficient and reliable file handling.</a:t>
            </a:r>
          </a:p>
        </p:txBody>
      </p:sp>
      <p:sp>
        <p:nvSpPr>
          <p:cNvPr id="23" name="TextBox 23"/>
          <p:cNvSpPr txBox="1"/>
          <p:nvPr/>
        </p:nvSpPr>
        <p:spPr>
          <a:xfrm>
            <a:off x="992238" y="7431584"/>
            <a:ext cx="16303526" cy="473125"/>
          </a:xfrm>
          <a:prstGeom prst="rect">
            <a:avLst/>
          </a:prstGeom>
        </p:spPr>
        <p:txBody>
          <a:bodyPr lIns="0" tIns="0" rIns="0" bIns="0" rtlCol="0" anchor="t">
            <a:spAutoFit/>
          </a:bodyPr>
          <a:lstStyle/>
          <a:p>
            <a:pPr algn="ctr">
              <a:lnSpc>
                <a:spcPts val="3125"/>
              </a:lnSpc>
            </a:pPr>
            <a:r>
              <a:rPr lang="en-US" sz="1937">
                <a:solidFill>
                  <a:srgbClr val="2C2821"/>
                </a:solidFill>
                <a:latin typeface="Lora"/>
                <a:ea typeface="Lora"/>
                <a:cs typeface="Lora"/>
                <a:sym typeface="Lora"/>
              </a:rPr>
              <a:t>Leveraging these proven technologies ensures the app's reliability, security, and scalability.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1F2DE"/>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CFBF8"/>
            </a:solidFill>
          </p:spPr>
        </p:sp>
      </p:grpSp>
      <p:grpSp>
        <p:nvGrpSpPr>
          <p:cNvPr id="6" name="Group 6"/>
          <p:cNvGrpSpPr/>
          <p:nvPr/>
        </p:nvGrpSpPr>
        <p:grpSpPr>
          <a:xfrm>
            <a:off x="0" y="0"/>
            <a:ext cx="6858000" cy="10287149"/>
            <a:chOff x="0" y="0"/>
            <a:chExt cx="9144000" cy="13716198"/>
          </a:xfrm>
        </p:grpSpPr>
        <p:sp>
          <p:nvSpPr>
            <p:cNvPr id="7" name="Freeform 7" descr="preencoded.png"/>
            <p:cNvSpPr/>
            <p:nvPr/>
          </p:nvSpPr>
          <p:spPr>
            <a:xfrm>
              <a:off x="0" y="0"/>
              <a:ext cx="9144000" cy="13716254"/>
            </a:xfrm>
            <a:custGeom>
              <a:avLst/>
              <a:gdLst/>
              <a:ahLst/>
              <a:cxnLst/>
              <a:rect l="l" t="t" r="r" b="b"/>
              <a:pathLst>
                <a:path w="9144000" h="13716254">
                  <a:moveTo>
                    <a:pt x="0" y="0"/>
                  </a:moveTo>
                  <a:lnTo>
                    <a:pt x="9144000" y="0"/>
                  </a:lnTo>
                  <a:lnTo>
                    <a:pt x="9144000" y="13716254"/>
                  </a:lnTo>
                  <a:lnTo>
                    <a:pt x="0" y="13716254"/>
                  </a:lnTo>
                  <a:lnTo>
                    <a:pt x="0" y="0"/>
                  </a:lnTo>
                  <a:close/>
                </a:path>
              </a:pathLst>
            </a:custGeom>
            <a:blipFill>
              <a:blip r:embed="rId2"/>
              <a:stretch>
                <a:fillRect/>
              </a:stretch>
            </a:blipFill>
          </p:spPr>
        </p:sp>
      </p:grpSp>
      <p:sp>
        <p:nvSpPr>
          <p:cNvPr id="8" name="TextBox 8"/>
          <p:cNvSpPr txBox="1"/>
          <p:nvPr/>
        </p:nvSpPr>
        <p:spPr>
          <a:xfrm>
            <a:off x="7836694" y="634753"/>
            <a:ext cx="7463284" cy="771525"/>
          </a:xfrm>
          <a:prstGeom prst="rect">
            <a:avLst/>
          </a:prstGeom>
        </p:spPr>
        <p:txBody>
          <a:bodyPr lIns="0" tIns="0" rIns="0" bIns="0" rtlCol="0" anchor="t">
            <a:spAutoFit/>
          </a:bodyPr>
          <a:lstStyle/>
          <a:p>
            <a:pPr algn="l">
              <a:lnSpc>
                <a:spcPts val="6000"/>
              </a:lnSpc>
            </a:pPr>
            <a:r>
              <a:rPr lang="en-US" sz="4812">
                <a:solidFill>
                  <a:srgbClr val="233E32"/>
                </a:solidFill>
                <a:latin typeface="Alice"/>
                <a:ea typeface="Alice"/>
                <a:cs typeface="Alice"/>
                <a:sym typeface="Alice"/>
              </a:rPr>
              <a:t>Benefits &amp; Future Scope</a:t>
            </a:r>
          </a:p>
        </p:txBody>
      </p:sp>
      <p:sp>
        <p:nvSpPr>
          <p:cNvPr id="9" name="TextBox 9"/>
          <p:cNvSpPr txBox="1"/>
          <p:nvPr/>
        </p:nvSpPr>
        <p:spPr>
          <a:xfrm>
            <a:off x="7836694" y="1785342"/>
            <a:ext cx="3670399" cy="477739"/>
          </a:xfrm>
          <a:prstGeom prst="rect">
            <a:avLst/>
          </a:prstGeom>
        </p:spPr>
        <p:txBody>
          <a:bodyPr lIns="0" tIns="0" rIns="0" bIns="0" rtlCol="0" anchor="t">
            <a:spAutoFit/>
          </a:bodyPr>
          <a:lstStyle/>
          <a:p>
            <a:pPr algn="l">
              <a:lnSpc>
                <a:spcPts val="3562"/>
              </a:lnSpc>
            </a:pPr>
            <a:r>
              <a:rPr lang="en-US" sz="2874">
                <a:solidFill>
                  <a:srgbClr val="233E32"/>
                </a:solidFill>
                <a:latin typeface="Alice"/>
                <a:ea typeface="Alice"/>
                <a:cs typeface="Alice"/>
                <a:sym typeface="Alice"/>
              </a:rPr>
              <a:t>Benefits of the App:</a:t>
            </a:r>
          </a:p>
        </p:txBody>
      </p:sp>
      <p:sp>
        <p:nvSpPr>
          <p:cNvPr id="10" name="TextBox 10"/>
          <p:cNvSpPr txBox="1"/>
          <p:nvPr/>
        </p:nvSpPr>
        <p:spPr>
          <a:xfrm>
            <a:off x="7836694" y="2553891"/>
            <a:ext cx="9472613" cy="467618"/>
          </a:xfrm>
          <a:prstGeom prst="rect">
            <a:avLst/>
          </a:prstGeom>
        </p:spPr>
        <p:txBody>
          <a:bodyPr lIns="0" tIns="0" rIns="0" bIns="0" rtlCol="0" anchor="t">
            <a:spAutoFit/>
          </a:bodyPr>
          <a:lstStyle/>
          <a:p>
            <a:pPr marL="282773" lvl="1" indent="-141387" algn="l">
              <a:lnSpc>
                <a:spcPts val="3062"/>
              </a:lnSpc>
              <a:buFont typeface="Arial"/>
              <a:buChar char="•"/>
            </a:pPr>
            <a:r>
              <a:rPr lang="en-US" sz="1874">
                <a:solidFill>
                  <a:srgbClr val="2C2821"/>
                </a:solidFill>
                <a:latin typeface="Lora"/>
                <a:ea typeface="Lora"/>
                <a:cs typeface="Lora"/>
                <a:sym typeface="Lora"/>
              </a:rPr>
              <a:t>Enhanced data privacy and security for individuals.</a:t>
            </a:r>
          </a:p>
        </p:txBody>
      </p:sp>
      <p:sp>
        <p:nvSpPr>
          <p:cNvPr id="11" name="TextBox 11"/>
          <p:cNvSpPr txBox="1"/>
          <p:nvPr/>
        </p:nvSpPr>
        <p:spPr>
          <a:xfrm>
            <a:off x="7836694" y="3030885"/>
            <a:ext cx="9472613" cy="467618"/>
          </a:xfrm>
          <a:prstGeom prst="rect">
            <a:avLst/>
          </a:prstGeom>
        </p:spPr>
        <p:txBody>
          <a:bodyPr lIns="0" tIns="0" rIns="0" bIns="0" rtlCol="0" anchor="t">
            <a:spAutoFit/>
          </a:bodyPr>
          <a:lstStyle/>
          <a:p>
            <a:pPr marL="282773" lvl="1" indent="-141387" algn="l">
              <a:lnSpc>
                <a:spcPts val="3062"/>
              </a:lnSpc>
              <a:buFont typeface="Arial"/>
              <a:buChar char="•"/>
            </a:pPr>
            <a:r>
              <a:rPr lang="en-US" sz="1874">
                <a:solidFill>
                  <a:srgbClr val="2C2821"/>
                </a:solidFill>
                <a:latin typeface="Lora"/>
                <a:ea typeface="Lora"/>
                <a:cs typeface="Lora"/>
                <a:sym typeface="Lora"/>
              </a:rPr>
              <a:t>Simple, intuitive command-line interface.</a:t>
            </a:r>
          </a:p>
        </p:txBody>
      </p:sp>
      <p:sp>
        <p:nvSpPr>
          <p:cNvPr id="12" name="TextBox 12"/>
          <p:cNvSpPr txBox="1"/>
          <p:nvPr/>
        </p:nvSpPr>
        <p:spPr>
          <a:xfrm>
            <a:off x="7836694" y="3507879"/>
            <a:ext cx="9472613" cy="467618"/>
          </a:xfrm>
          <a:prstGeom prst="rect">
            <a:avLst/>
          </a:prstGeom>
        </p:spPr>
        <p:txBody>
          <a:bodyPr lIns="0" tIns="0" rIns="0" bIns="0" rtlCol="0" anchor="t">
            <a:spAutoFit/>
          </a:bodyPr>
          <a:lstStyle/>
          <a:p>
            <a:pPr marL="282773" lvl="1" indent="-141387" algn="l">
              <a:lnSpc>
                <a:spcPts val="3062"/>
              </a:lnSpc>
              <a:buFont typeface="Arial"/>
              <a:buChar char="•"/>
            </a:pPr>
            <a:r>
              <a:rPr lang="en-US" sz="1874">
                <a:solidFill>
                  <a:srgbClr val="2C2821"/>
                </a:solidFill>
                <a:latin typeface="Lora"/>
                <a:ea typeface="Lora"/>
                <a:cs typeface="Lora"/>
                <a:sym typeface="Lora"/>
              </a:rPr>
              <a:t>Robust protection against common digital threats.</a:t>
            </a:r>
          </a:p>
        </p:txBody>
      </p:sp>
      <p:sp>
        <p:nvSpPr>
          <p:cNvPr id="13" name="TextBox 13"/>
          <p:cNvSpPr txBox="1"/>
          <p:nvPr/>
        </p:nvSpPr>
        <p:spPr>
          <a:xfrm>
            <a:off x="7836694" y="4323458"/>
            <a:ext cx="3719661" cy="477739"/>
          </a:xfrm>
          <a:prstGeom prst="rect">
            <a:avLst/>
          </a:prstGeom>
        </p:spPr>
        <p:txBody>
          <a:bodyPr lIns="0" tIns="0" rIns="0" bIns="0" rtlCol="0" anchor="t">
            <a:spAutoFit/>
          </a:bodyPr>
          <a:lstStyle/>
          <a:p>
            <a:pPr algn="l">
              <a:lnSpc>
                <a:spcPts val="3562"/>
              </a:lnSpc>
            </a:pPr>
            <a:r>
              <a:rPr lang="en-US" sz="2874">
                <a:solidFill>
                  <a:srgbClr val="233E32"/>
                </a:solidFill>
                <a:latin typeface="Alice"/>
                <a:ea typeface="Alice"/>
                <a:cs typeface="Alice"/>
                <a:sym typeface="Alice"/>
              </a:rPr>
              <a:t>Future Enhancements:</a:t>
            </a:r>
          </a:p>
        </p:txBody>
      </p:sp>
      <p:sp>
        <p:nvSpPr>
          <p:cNvPr id="14" name="TextBox 14"/>
          <p:cNvSpPr txBox="1"/>
          <p:nvPr/>
        </p:nvSpPr>
        <p:spPr>
          <a:xfrm>
            <a:off x="7836694" y="5092005"/>
            <a:ext cx="9472613" cy="859036"/>
          </a:xfrm>
          <a:prstGeom prst="rect">
            <a:avLst/>
          </a:prstGeom>
        </p:spPr>
        <p:txBody>
          <a:bodyPr lIns="0" tIns="0" rIns="0" bIns="0" rtlCol="0" anchor="t">
            <a:spAutoFit/>
          </a:bodyPr>
          <a:lstStyle/>
          <a:p>
            <a:pPr marL="282773" lvl="1" indent="-141387" algn="l">
              <a:lnSpc>
                <a:spcPts val="3062"/>
              </a:lnSpc>
              <a:buFont typeface="Arial"/>
              <a:buChar char="•"/>
            </a:pPr>
            <a:r>
              <a:rPr lang="en-US" sz="1874" b="1">
                <a:solidFill>
                  <a:srgbClr val="2C2821"/>
                </a:solidFill>
                <a:latin typeface="Lora Bold"/>
                <a:ea typeface="Lora Bold"/>
                <a:cs typeface="Lora Bold"/>
                <a:sym typeface="Lora Bold"/>
              </a:rPr>
              <a:t>Graphical User Interface (GUI):</a:t>
            </a:r>
            <a:r>
              <a:rPr lang="en-US" sz="1874">
                <a:solidFill>
                  <a:srgbClr val="2C2821"/>
                </a:solidFill>
                <a:latin typeface="Lora"/>
                <a:ea typeface="Lora"/>
                <a:cs typeface="Lora"/>
                <a:sym typeface="Lora"/>
              </a:rPr>
              <a:t> Develop a user-friendly GUI for broader accessibility.</a:t>
            </a:r>
          </a:p>
        </p:txBody>
      </p:sp>
      <p:sp>
        <p:nvSpPr>
          <p:cNvPr id="15" name="TextBox 15"/>
          <p:cNvSpPr txBox="1"/>
          <p:nvPr/>
        </p:nvSpPr>
        <p:spPr>
          <a:xfrm>
            <a:off x="7836694" y="5960418"/>
            <a:ext cx="9472613" cy="859036"/>
          </a:xfrm>
          <a:prstGeom prst="rect">
            <a:avLst/>
          </a:prstGeom>
        </p:spPr>
        <p:txBody>
          <a:bodyPr lIns="0" tIns="0" rIns="0" bIns="0" rtlCol="0" anchor="t">
            <a:spAutoFit/>
          </a:bodyPr>
          <a:lstStyle/>
          <a:p>
            <a:pPr marL="282773" lvl="1" indent="-141387" algn="l">
              <a:lnSpc>
                <a:spcPts val="3062"/>
              </a:lnSpc>
              <a:buFont typeface="Arial"/>
              <a:buChar char="•"/>
            </a:pPr>
            <a:r>
              <a:rPr lang="en-US" sz="1874" b="1">
                <a:solidFill>
                  <a:srgbClr val="2C2821"/>
                </a:solidFill>
                <a:latin typeface="Lora Bold"/>
                <a:ea typeface="Lora Bold"/>
                <a:cs typeface="Lora Bold"/>
                <a:sym typeface="Lora Bold"/>
              </a:rPr>
              <a:t>Cloud Integration:</a:t>
            </a:r>
            <a:r>
              <a:rPr lang="en-US" sz="1874">
                <a:solidFill>
                  <a:srgbClr val="2C2821"/>
                </a:solidFill>
                <a:latin typeface="Lora"/>
                <a:ea typeface="Lora"/>
                <a:cs typeface="Lora"/>
                <a:sym typeface="Lora"/>
              </a:rPr>
              <a:t> Securely integrate with cloud storage providers (e.g., Google Drive, Dropbox) with end-to-end encryption.</a:t>
            </a:r>
          </a:p>
        </p:txBody>
      </p:sp>
      <p:sp>
        <p:nvSpPr>
          <p:cNvPr id="16" name="TextBox 16"/>
          <p:cNvSpPr txBox="1"/>
          <p:nvPr/>
        </p:nvSpPr>
        <p:spPr>
          <a:xfrm>
            <a:off x="7836694" y="6828830"/>
            <a:ext cx="9472613" cy="859036"/>
          </a:xfrm>
          <a:prstGeom prst="rect">
            <a:avLst/>
          </a:prstGeom>
        </p:spPr>
        <p:txBody>
          <a:bodyPr lIns="0" tIns="0" rIns="0" bIns="0" rtlCol="0" anchor="t">
            <a:spAutoFit/>
          </a:bodyPr>
          <a:lstStyle/>
          <a:p>
            <a:pPr marL="282773" lvl="1" indent="-141387" algn="l">
              <a:lnSpc>
                <a:spcPts val="3062"/>
              </a:lnSpc>
              <a:buFont typeface="Arial"/>
              <a:buChar char="•"/>
            </a:pPr>
            <a:r>
              <a:rPr lang="en-US" sz="1874" b="1">
                <a:solidFill>
                  <a:srgbClr val="2C2821"/>
                </a:solidFill>
                <a:latin typeface="Lora Bold"/>
                <a:ea typeface="Lora Bold"/>
                <a:cs typeface="Lora Bold"/>
                <a:sym typeface="Lora Bold"/>
              </a:rPr>
              <a:t>Multi-User Support:</a:t>
            </a:r>
            <a:r>
              <a:rPr lang="en-US" sz="1874">
                <a:solidFill>
                  <a:srgbClr val="2C2821"/>
                </a:solidFill>
                <a:latin typeface="Lora"/>
                <a:ea typeface="Lora"/>
                <a:cs typeface="Lora"/>
                <a:sym typeface="Lora"/>
              </a:rPr>
              <a:t> Implement features for shared secure vaults and granular access control.</a:t>
            </a:r>
          </a:p>
        </p:txBody>
      </p:sp>
      <p:sp>
        <p:nvSpPr>
          <p:cNvPr id="17" name="TextBox 17"/>
          <p:cNvSpPr txBox="1"/>
          <p:nvPr/>
        </p:nvSpPr>
        <p:spPr>
          <a:xfrm>
            <a:off x="7836694" y="7697241"/>
            <a:ext cx="9472613" cy="859036"/>
          </a:xfrm>
          <a:prstGeom prst="rect">
            <a:avLst/>
          </a:prstGeom>
        </p:spPr>
        <p:txBody>
          <a:bodyPr lIns="0" tIns="0" rIns="0" bIns="0" rtlCol="0" anchor="t">
            <a:spAutoFit/>
          </a:bodyPr>
          <a:lstStyle/>
          <a:p>
            <a:pPr marL="282773" lvl="1" indent="-141387" algn="l">
              <a:lnSpc>
                <a:spcPts val="3062"/>
              </a:lnSpc>
              <a:buFont typeface="Arial"/>
              <a:buChar char="•"/>
            </a:pPr>
            <a:r>
              <a:rPr lang="en-US" sz="1874" b="1">
                <a:solidFill>
                  <a:srgbClr val="2C2821"/>
                </a:solidFill>
                <a:latin typeface="Lora Bold"/>
                <a:ea typeface="Lora Bold"/>
                <a:cs typeface="Lora Bold"/>
                <a:sym typeface="Lora Bold"/>
              </a:rPr>
              <a:t>Cross-Platform Deployment:</a:t>
            </a:r>
            <a:r>
              <a:rPr lang="en-US" sz="1874">
                <a:solidFill>
                  <a:srgbClr val="2C2821"/>
                </a:solidFill>
                <a:latin typeface="Lora"/>
                <a:ea typeface="Lora"/>
                <a:cs typeface="Lora"/>
                <a:sym typeface="Lora"/>
              </a:rPr>
              <a:t> Explore packaging for other operating systems beyond JVM.</a:t>
            </a:r>
          </a:p>
        </p:txBody>
      </p:sp>
      <p:sp>
        <p:nvSpPr>
          <p:cNvPr id="18" name="TextBox 18"/>
          <p:cNvSpPr txBox="1"/>
          <p:nvPr/>
        </p:nvSpPr>
        <p:spPr>
          <a:xfrm>
            <a:off x="7836694" y="8755261"/>
            <a:ext cx="9472613" cy="859036"/>
          </a:xfrm>
          <a:prstGeom prst="rect">
            <a:avLst/>
          </a:prstGeom>
        </p:spPr>
        <p:txBody>
          <a:bodyPr lIns="0" tIns="0" rIns="0" bIns="0" rtlCol="0" anchor="t">
            <a:spAutoFit/>
          </a:bodyPr>
          <a:lstStyle/>
          <a:p>
            <a:pPr algn="l">
              <a:lnSpc>
                <a:spcPts val="3062"/>
              </a:lnSpc>
            </a:pPr>
            <a:r>
              <a:rPr lang="en-US" sz="1874">
                <a:solidFill>
                  <a:srgbClr val="2C2821"/>
                </a:solidFill>
                <a:latin typeface="Lora"/>
                <a:ea typeface="Lora"/>
                <a:cs typeface="Lora"/>
                <a:sym typeface="Lora"/>
              </a:rPr>
              <a:t>The Encrypted File Storage App lays a strong foundation for personal data security, with ample opportunities for future growth and advanced features.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9000" r="-29000"/>
          </a:stretch>
        </a:blip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1F2DE"/>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B5F39"/>
            </a:solidFill>
          </p:spPr>
        </p:sp>
      </p:grpSp>
      <p:grpSp>
        <p:nvGrpSpPr>
          <p:cNvPr id="6" name="Group 6"/>
          <p:cNvGrpSpPr/>
          <p:nvPr/>
        </p:nvGrpSpPr>
        <p:grpSpPr>
          <a:xfrm>
            <a:off x="16049019" y="9686925"/>
            <a:ext cx="2153256" cy="514350"/>
            <a:chOff x="0" y="0"/>
            <a:chExt cx="2871008" cy="685800"/>
          </a:xfrm>
        </p:grpSpPr>
        <p:sp>
          <p:nvSpPr>
            <p:cNvPr id="7" name="Freeform 7" descr="preencoded.png">
              <a:hlinkClick r:id="rId3"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blipFill>
              <a:blip r:embed="rId4"/>
              <a:stretch>
                <a:fillRect r="-1"/>
              </a:stretch>
            </a:blipFill>
          </p:spPr>
        </p:sp>
      </p:grpSp>
      <p:grpSp>
        <p:nvGrpSpPr>
          <p:cNvPr id="8" name="Group 8"/>
          <p:cNvGrpSpPr/>
          <p:nvPr/>
        </p:nvGrpSpPr>
        <p:grpSpPr>
          <a:xfrm>
            <a:off x="0" y="0"/>
            <a:ext cx="18288000" cy="10287000"/>
            <a:chOff x="0" y="0"/>
            <a:chExt cx="24384000" cy="13716000"/>
          </a:xfrm>
        </p:grpSpPr>
        <p:sp>
          <p:nvSpPr>
            <p:cNvPr id="9" name="Freeform 9"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5"/>
              <a:stretch>
                <a:fillRect/>
              </a:stretch>
            </a:blipFill>
          </p:spPr>
        </p:sp>
      </p:grpSp>
      <p:grpSp>
        <p:nvGrpSpPr>
          <p:cNvPr id="10" name="Group 10"/>
          <p:cNvGrpSpPr/>
          <p:nvPr/>
        </p:nvGrpSpPr>
        <p:grpSpPr>
          <a:xfrm>
            <a:off x="0" y="0"/>
            <a:ext cx="18288000" cy="10287000"/>
            <a:chOff x="0" y="0"/>
            <a:chExt cx="24384000" cy="13716000"/>
          </a:xfrm>
        </p:grpSpPr>
        <p:sp>
          <p:nvSpPr>
            <p:cNvPr id="11" name="Freeform 11"/>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gradFill>
              <a:gsLst>
                <a:gs pos="11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p>
      </p:grpSp>
      <p:sp>
        <p:nvSpPr>
          <p:cNvPr id="12" name="TextBox 12"/>
          <p:cNvSpPr txBox="1"/>
          <p:nvPr/>
        </p:nvSpPr>
        <p:spPr>
          <a:xfrm>
            <a:off x="992238" y="3755380"/>
            <a:ext cx="16303526" cy="2220801"/>
          </a:xfrm>
          <a:prstGeom prst="rect">
            <a:avLst/>
          </a:prstGeom>
        </p:spPr>
        <p:txBody>
          <a:bodyPr lIns="0" tIns="0" rIns="0" bIns="0" rtlCol="0" anchor="t">
            <a:spAutoFit/>
          </a:bodyPr>
          <a:lstStyle/>
          <a:p>
            <a:pPr algn="ctr">
              <a:lnSpc>
                <a:spcPts val="18312"/>
              </a:lnSpc>
            </a:pPr>
            <a:r>
              <a:rPr lang="en-US" sz="14624" dirty="0">
                <a:solidFill>
                  <a:schemeClr val="tx2">
                    <a:lumMod val="60000"/>
                    <a:lumOff val="40000"/>
                  </a:schemeClr>
                </a:solidFill>
                <a:latin typeface="Alice"/>
                <a:ea typeface="Alice"/>
                <a:cs typeface="Alice"/>
                <a:sym typeface="Alice"/>
              </a:rPr>
              <a:t>Thank You!</a:t>
            </a:r>
          </a:p>
        </p:txBody>
      </p:sp>
      <p:sp>
        <p:nvSpPr>
          <p:cNvPr id="14" name="TextBox 14"/>
          <p:cNvSpPr txBox="1"/>
          <p:nvPr/>
        </p:nvSpPr>
        <p:spPr>
          <a:xfrm>
            <a:off x="992236" y="5893135"/>
            <a:ext cx="16303526" cy="955518"/>
          </a:xfrm>
          <a:prstGeom prst="rect">
            <a:avLst/>
          </a:prstGeom>
        </p:spPr>
        <p:txBody>
          <a:bodyPr lIns="0" tIns="0" rIns="0" bIns="0" rtlCol="0" anchor="t">
            <a:spAutoFit/>
          </a:bodyPr>
          <a:lstStyle/>
          <a:p>
            <a:pPr algn="ctr">
              <a:lnSpc>
                <a:spcPts val="3875"/>
              </a:lnSpc>
            </a:pPr>
            <a:r>
              <a:rPr lang="en-US" sz="2437" dirty="0">
                <a:solidFill>
                  <a:schemeClr val="tx2">
                    <a:lumMod val="60000"/>
                    <a:lumOff val="40000"/>
                  </a:schemeClr>
                </a:solidFill>
                <a:latin typeface="Lora"/>
                <a:ea typeface="Lora"/>
                <a:cs typeface="Lora"/>
                <a:sym typeface="Lora"/>
              </a:rPr>
              <a:t>Your time and attention are greatly appreciated. We hope this presentation has provided a clear insight into the capabilities and potential of the Encrypted File Storage App.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857</Words>
  <Application>Microsoft Office PowerPoint</Application>
  <PresentationFormat>Custom</PresentationFormat>
  <Paragraphs>66</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Lora Bold</vt:lpstr>
      <vt:lpstr>Alice</vt:lpstr>
      <vt:lpstr>Lora</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Benefits &amp; Future Scope</dc:title>
  <cp:lastModifiedBy>Gopesh Sharma</cp:lastModifiedBy>
  <cp:revision>3</cp:revision>
  <dcterms:created xsi:type="dcterms:W3CDTF">2006-08-16T00:00:00Z</dcterms:created>
  <dcterms:modified xsi:type="dcterms:W3CDTF">2025-08-14T17:50:35Z</dcterms:modified>
  <dc:identifier>DAGwEXAe15Y</dc:identifier>
</cp:coreProperties>
</file>